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4" r:id="rId1"/>
  </p:sldMasterIdLst>
  <p:notesMasterIdLst>
    <p:notesMasterId r:id="rId11"/>
  </p:notesMasterIdLst>
  <p:handoutMasterIdLst>
    <p:handoutMasterId r:id="rId12"/>
  </p:handoutMasterIdLst>
  <p:sldIdLst>
    <p:sldId id="258" r:id="rId2"/>
    <p:sldId id="400" r:id="rId3"/>
    <p:sldId id="383" r:id="rId4"/>
    <p:sldId id="401" r:id="rId5"/>
    <p:sldId id="406" r:id="rId6"/>
    <p:sldId id="402" r:id="rId7"/>
    <p:sldId id="403" r:id="rId8"/>
    <p:sldId id="404" r:id="rId9"/>
    <p:sldId id="405" r:id="rId10"/>
  </p:sldIdLst>
  <p:sldSz cx="12192000" cy="6858000"/>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9E26"/>
    <a:srgbClr val="DCD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A30E1919-F780-40BD-A199-652350776707}"/>
              </a:ext>
            </a:extLst>
          </p:cNvPr>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de-DE"/>
          </a:p>
        </p:txBody>
      </p:sp>
      <p:sp>
        <p:nvSpPr>
          <p:cNvPr id="3" name="Datumsplatzhalter 2">
            <a:extLst>
              <a:ext uri="{FF2B5EF4-FFF2-40B4-BE49-F238E27FC236}">
                <a16:creationId xmlns:a16="http://schemas.microsoft.com/office/drawing/2014/main" id="{A26E6A1E-8487-4C94-972D-E6EE02154018}"/>
              </a:ext>
            </a:extLst>
          </p:cNvPr>
          <p:cNvSpPr>
            <a:spLocks noGrp="1"/>
          </p:cNvSpPr>
          <p:nvPr>
            <p:ph type="dt" sz="quarter" idx="1"/>
          </p:nvPr>
        </p:nvSpPr>
        <p:spPr>
          <a:xfrm>
            <a:off x="4023992" y="0"/>
            <a:ext cx="3078427" cy="513508"/>
          </a:xfrm>
          <a:prstGeom prst="rect">
            <a:avLst/>
          </a:prstGeom>
        </p:spPr>
        <p:txBody>
          <a:bodyPr vert="horz" lIns="99075" tIns="49538" rIns="99075" bIns="49538" rtlCol="0"/>
          <a:lstStyle>
            <a:lvl1pPr algn="r">
              <a:defRPr sz="1300"/>
            </a:lvl1pPr>
          </a:lstStyle>
          <a:p>
            <a:fld id="{EDEA4C1A-37E6-4E03-82C1-CFA0948FCE23}" type="datetimeFigureOut">
              <a:rPr lang="de-DE" smtClean="0"/>
              <a:t>28.09.2021</a:t>
            </a:fld>
            <a:endParaRPr lang="de-DE"/>
          </a:p>
        </p:txBody>
      </p:sp>
      <p:sp>
        <p:nvSpPr>
          <p:cNvPr id="4" name="Fußzeilenplatzhalter 3">
            <a:extLst>
              <a:ext uri="{FF2B5EF4-FFF2-40B4-BE49-F238E27FC236}">
                <a16:creationId xmlns:a16="http://schemas.microsoft.com/office/drawing/2014/main" id="{88D0BCED-22F9-4276-B8B0-153472222F06}"/>
              </a:ext>
            </a:extLst>
          </p:cNvPr>
          <p:cNvSpPr>
            <a:spLocks noGrp="1"/>
          </p:cNvSpPr>
          <p:nvPr>
            <p:ph type="ftr" sz="quarter" idx="2"/>
          </p:nvPr>
        </p:nvSpPr>
        <p:spPr>
          <a:xfrm>
            <a:off x="0" y="9721107"/>
            <a:ext cx="3078427" cy="513507"/>
          </a:xfrm>
          <a:prstGeom prst="rect">
            <a:avLst/>
          </a:prstGeom>
        </p:spPr>
        <p:txBody>
          <a:bodyPr vert="horz" lIns="99075" tIns="49538" rIns="99075" bIns="49538" rtlCol="0" anchor="b"/>
          <a:lstStyle>
            <a:lvl1pPr algn="l">
              <a:defRPr sz="1300"/>
            </a:lvl1pPr>
          </a:lstStyle>
          <a:p>
            <a:endParaRPr lang="de-DE"/>
          </a:p>
        </p:txBody>
      </p:sp>
      <p:sp>
        <p:nvSpPr>
          <p:cNvPr id="5" name="Foliennummernplatzhalter 4">
            <a:extLst>
              <a:ext uri="{FF2B5EF4-FFF2-40B4-BE49-F238E27FC236}">
                <a16:creationId xmlns:a16="http://schemas.microsoft.com/office/drawing/2014/main" id="{EE2E35AA-AE89-48F0-BB07-E5BB19F4C709}"/>
              </a:ext>
            </a:extLst>
          </p:cNvPr>
          <p:cNvSpPr>
            <a:spLocks noGrp="1"/>
          </p:cNvSpPr>
          <p:nvPr>
            <p:ph type="sldNum" sz="quarter" idx="3"/>
          </p:nvPr>
        </p:nvSpPr>
        <p:spPr>
          <a:xfrm>
            <a:off x="4023992" y="9721107"/>
            <a:ext cx="3078427" cy="513507"/>
          </a:xfrm>
          <a:prstGeom prst="rect">
            <a:avLst/>
          </a:prstGeom>
        </p:spPr>
        <p:txBody>
          <a:bodyPr vert="horz" lIns="99075" tIns="49538" rIns="99075" bIns="49538" rtlCol="0" anchor="b"/>
          <a:lstStyle>
            <a:lvl1pPr algn="r">
              <a:defRPr sz="1300"/>
            </a:lvl1pPr>
          </a:lstStyle>
          <a:p>
            <a:fld id="{6D5A3172-3F16-411B-B2AA-51BA3B08B939}" type="slidenum">
              <a:rPr lang="de-DE" smtClean="0"/>
              <a:t>‹Nr.›</a:t>
            </a:fld>
            <a:endParaRPr lang="de-DE"/>
          </a:p>
        </p:txBody>
      </p:sp>
    </p:spTree>
    <p:extLst>
      <p:ext uri="{BB962C8B-B14F-4D97-AF65-F5344CB8AC3E}">
        <p14:creationId xmlns:p14="http://schemas.microsoft.com/office/powerpoint/2010/main" val="141814570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de-DE"/>
          </a:p>
        </p:txBody>
      </p:sp>
      <p:sp>
        <p:nvSpPr>
          <p:cNvPr id="3" name="Datumsplatzhalter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B75C3FE3-1EBE-4386-966C-CB7E58E0D533}" type="datetimeFigureOut">
              <a:rPr lang="de-DE" smtClean="0"/>
              <a:t>28.09.2021</a:t>
            </a:fld>
            <a:endParaRPr lang="de-DE"/>
          </a:p>
        </p:txBody>
      </p:sp>
      <p:sp>
        <p:nvSpPr>
          <p:cNvPr id="4" name="Folienbildplatzhalter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9075" tIns="49538" rIns="99075" bIns="49538" rtlCol="0" anchor="ctr"/>
          <a:lstStyle/>
          <a:p>
            <a:endParaRPr lang="de-DE"/>
          </a:p>
        </p:txBody>
      </p:sp>
      <p:sp>
        <p:nvSpPr>
          <p:cNvPr id="5" name="Notizenplatzhalter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lang="de-DE"/>
          </a:p>
        </p:txBody>
      </p:sp>
      <p:sp>
        <p:nvSpPr>
          <p:cNvPr id="7" name="Foliennummernplatzhalter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1E25659C-87E1-4D46-9D0C-5AF4463329A4}" type="slidenum">
              <a:rPr lang="de-DE" smtClean="0"/>
              <a:t>‹Nr.›</a:t>
            </a:fld>
            <a:endParaRPr lang="de-DE"/>
          </a:p>
        </p:txBody>
      </p:sp>
    </p:spTree>
    <p:extLst>
      <p:ext uri="{BB962C8B-B14F-4D97-AF65-F5344CB8AC3E}">
        <p14:creationId xmlns:p14="http://schemas.microsoft.com/office/powerpoint/2010/main" val="344584229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de-DE"/>
              <a:t>Mastertitelformat bearbeiten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3888E4C3-A2BB-47EE-989F-3F2F5495241F}" type="datetime1">
              <a:rPr lang="de-DE" smtClean="0"/>
              <a:t>28.09.2021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920FE44-CF2C-4E83-A988-FAAA235E7DDA}" type="slidenum">
              <a:rPr lang="de-DE" smtClean="0"/>
              <a:t>‹Nr.›</a:t>
            </a:fld>
            <a:endParaRPr lang="de-DE"/>
          </a:p>
        </p:txBody>
      </p:sp>
    </p:spTree>
    <p:extLst>
      <p:ext uri="{BB962C8B-B14F-4D97-AF65-F5344CB8AC3E}">
        <p14:creationId xmlns:p14="http://schemas.microsoft.com/office/powerpoint/2010/main" val="2087534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9640A152-9D56-4E57-804F-4E94B4E58C49}" type="datetime1">
              <a:rPr lang="de-DE" smtClean="0"/>
              <a:t>28.09.2021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920FE44-CF2C-4E83-A988-FAAA235E7DDA}" type="slidenum">
              <a:rPr lang="de-DE" smtClean="0"/>
              <a:t>‹Nr.›</a:t>
            </a:fld>
            <a:endParaRPr lang="de-DE"/>
          </a:p>
        </p:txBody>
      </p:sp>
    </p:spTree>
    <p:extLst>
      <p:ext uri="{BB962C8B-B14F-4D97-AF65-F5344CB8AC3E}">
        <p14:creationId xmlns:p14="http://schemas.microsoft.com/office/powerpoint/2010/main" val="3991937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EEE1703-51D8-439A-9548-3EBC03021668}" type="datetime1">
              <a:rPr lang="de-DE" smtClean="0"/>
              <a:t>28.09.2021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920FE44-CF2C-4E83-A988-FAAA235E7DDA}" type="slidenum">
              <a:rPr lang="de-DE" smtClean="0"/>
              <a:t>‹Nr.›</a:t>
            </a:fld>
            <a:endParaRPr lang="de-D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182555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B48F933-360D-4642-8C24-F0AD0C5880EC}" type="datetime1">
              <a:rPr lang="de-DE" smtClean="0"/>
              <a:t>28.09.2021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920FE44-CF2C-4E83-A988-FAAA235E7DDA}" type="slidenum">
              <a:rPr lang="de-DE" smtClean="0"/>
              <a:t>‹Nr.›</a:t>
            </a:fld>
            <a:endParaRPr lang="de-DE"/>
          </a:p>
        </p:txBody>
      </p:sp>
    </p:spTree>
    <p:extLst>
      <p:ext uri="{BB962C8B-B14F-4D97-AF65-F5344CB8AC3E}">
        <p14:creationId xmlns:p14="http://schemas.microsoft.com/office/powerpoint/2010/main" val="1004472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775DD264-8CF7-4951-ABF6-B3E1F377BF2F}" type="datetime1">
              <a:rPr lang="de-DE" smtClean="0"/>
              <a:t>28.09.2021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920FE44-CF2C-4E83-A988-FAAA235E7DDA}" type="slidenum">
              <a:rPr lang="de-DE" smtClean="0"/>
              <a:t>‹Nr.›</a:t>
            </a:fld>
            <a:endParaRPr lang="de-D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157463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DAC14FC1-BB52-4D0D-8A4F-173686F68928}" type="datetime1">
              <a:rPr lang="de-DE" smtClean="0"/>
              <a:t>28.09.2021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920FE44-CF2C-4E83-A988-FAAA235E7DDA}" type="slidenum">
              <a:rPr lang="de-DE" smtClean="0"/>
              <a:t>‹Nr.›</a:t>
            </a:fld>
            <a:endParaRPr lang="de-DE"/>
          </a:p>
        </p:txBody>
      </p:sp>
    </p:spTree>
    <p:extLst>
      <p:ext uri="{BB962C8B-B14F-4D97-AF65-F5344CB8AC3E}">
        <p14:creationId xmlns:p14="http://schemas.microsoft.com/office/powerpoint/2010/main" val="19924034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FCCFC43C-1CBF-4A5D-82A5-5B0C9CDE6EB9}" type="datetime1">
              <a:rPr lang="de-DE" smtClean="0"/>
              <a:t>28.09.2021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920FE44-CF2C-4E83-A988-FAAA235E7DDA}" type="slidenum">
              <a:rPr lang="de-DE" smtClean="0"/>
              <a:t>‹Nr.›</a:t>
            </a:fld>
            <a:endParaRPr lang="de-DE"/>
          </a:p>
        </p:txBody>
      </p:sp>
    </p:spTree>
    <p:extLst>
      <p:ext uri="{BB962C8B-B14F-4D97-AF65-F5344CB8AC3E}">
        <p14:creationId xmlns:p14="http://schemas.microsoft.com/office/powerpoint/2010/main" val="13654672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de-DE"/>
              <a:t>Mastertitelformat bearbeiten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2095F192-8226-4488-ACF7-C7302503336E}" type="datetime1">
              <a:rPr lang="de-DE" smtClean="0"/>
              <a:t>28.09.2021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920FE44-CF2C-4E83-A988-FAAA235E7DDA}" type="slidenum">
              <a:rPr lang="de-DE" smtClean="0"/>
              <a:t>‹Nr.›</a:t>
            </a:fld>
            <a:endParaRPr lang="de-DE"/>
          </a:p>
        </p:txBody>
      </p:sp>
    </p:spTree>
    <p:extLst>
      <p:ext uri="{BB962C8B-B14F-4D97-AF65-F5344CB8AC3E}">
        <p14:creationId xmlns:p14="http://schemas.microsoft.com/office/powerpoint/2010/main" val="1815204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76AF9A67-7358-459C-A77F-48F92B127ABF}" type="datetime1">
              <a:rPr lang="de-DE" smtClean="0"/>
              <a:t>28.09.2021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920FE44-CF2C-4E83-A988-FAAA235E7DDA}" type="slidenum">
              <a:rPr lang="de-DE" smtClean="0"/>
              <a:t>‹Nr.›</a:t>
            </a:fld>
            <a:endParaRPr lang="de-DE"/>
          </a:p>
        </p:txBody>
      </p:sp>
    </p:spTree>
    <p:extLst>
      <p:ext uri="{BB962C8B-B14F-4D97-AF65-F5344CB8AC3E}">
        <p14:creationId xmlns:p14="http://schemas.microsoft.com/office/powerpoint/2010/main" val="2851390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de-DE"/>
              <a:t>Mastertitelformat bearbeiten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57047A97-CF16-4799-90D9-5823616AA40F}" type="datetime1">
              <a:rPr lang="de-DE" smtClean="0"/>
              <a:t>28.09.2021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920FE44-CF2C-4E83-A988-FAAA235E7DDA}" type="slidenum">
              <a:rPr lang="de-DE" smtClean="0"/>
              <a:t>‹Nr.›</a:t>
            </a:fld>
            <a:endParaRPr lang="de-DE"/>
          </a:p>
        </p:txBody>
      </p:sp>
    </p:spTree>
    <p:extLst>
      <p:ext uri="{BB962C8B-B14F-4D97-AF65-F5344CB8AC3E}">
        <p14:creationId xmlns:p14="http://schemas.microsoft.com/office/powerpoint/2010/main" val="4280663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DA0D7F47-9BE7-485B-9CF2-9772F1501B10}" type="datetime1">
              <a:rPr lang="de-DE" smtClean="0"/>
              <a:t>28.09.2021</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F920FE44-CF2C-4E83-A988-FAAA235E7DDA}" type="slidenum">
              <a:rPr lang="de-DE" smtClean="0"/>
              <a:t>‹Nr.›</a:t>
            </a:fld>
            <a:endParaRPr lang="de-DE"/>
          </a:p>
        </p:txBody>
      </p:sp>
    </p:spTree>
    <p:extLst>
      <p:ext uri="{BB962C8B-B14F-4D97-AF65-F5344CB8AC3E}">
        <p14:creationId xmlns:p14="http://schemas.microsoft.com/office/powerpoint/2010/main" val="1101500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A413E4B2-E852-47F8-A540-5C6E0FAE9649}" type="datetime1">
              <a:rPr lang="de-DE" smtClean="0"/>
              <a:t>28.09.2021</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F920FE44-CF2C-4E83-A988-FAAA235E7DDA}" type="slidenum">
              <a:rPr lang="de-DE" smtClean="0"/>
              <a:t>‹Nr.›</a:t>
            </a:fld>
            <a:endParaRPr lang="de-DE"/>
          </a:p>
        </p:txBody>
      </p:sp>
    </p:spTree>
    <p:extLst>
      <p:ext uri="{BB962C8B-B14F-4D97-AF65-F5344CB8AC3E}">
        <p14:creationId xmlns:p14="http://schemas.microsoft.com/office/powerpoint/2010/main" val="934379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E0006503-8E50-4FA2-850E-A3295502C764}" type="datetime1">
              <a:rPr lang="de-DE" smtClean="0"/>
              <a:t>28.09.2021</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F920FE44-CF2C-4E83-A988-FAAA235E7DDA}" type="slidenum">
              <a:rPr lang="de-DE" smtClean="0"/>
              <a:t>‹Nr.›</a:t>
            </a:fld>
            <a:endParaRPr lang="de-DE"/>
          </a:p>
        </p:txBody>
      </p:sp>
    </p:spTree>
    <p:extLst>
      <p:ext uri="{BB962C8B-B14F-4D97-AF65-F5344CB8AC3E}">
        <p14:creationId xmlns:p14="http://schemas.microsoft.com/office/powerpoint/2010/main" val="2357174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D35B49-B257-42D4-8673-318F65F3CBD3}" type="datetime1">
              <a:rPr lang="de-DE" smtClean="0"/>
              <a:t>28.09.2021</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F920FE44-CF2C-4E83-A988-FAAA235E7DDA}" type="slidenum">
              <a:rPr lang="de-DE" smtClean="0"/>
              <a:t>‹Nr.›</a:t>
            </a:fld>
            <a:endParaRPr lang="de-DE"/>
          </a:p>
        </p:txBody>
      </p:sp>
    </p:spTree>
    <p:extLst>
      <p:ext uri="{BB962C8B-B14F-4D97-AF65-F5344CB8AC3E}">
        <p14:creationId xmlns:p14="http://schemas.microsoft.com/office/powerpoint/2010/main" val="3199135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de-DE"/>
              <a:t>Mastertitelformat bearbeiten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41B61A6F-DCE3-432D-AF71-B889A50E41D4}" type="datetime1">
              <a:rPr lang="de-DE" smtClean="0"/>
              <a:t>28.09.2021</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F920FE44-CF2C-4E83-A988-FAAA235E7DDA}" type="slidenum">
              <a:rPr lang="de-DE" smtClean="0"/>
              <a:t>‹Nr.›</a:t>
            </a:fld>
            <a:endParaRPr lang="de-DE"/>
          </a:p>
        </p:txBody>
      </p:sp>
    </p:spTree>
    <p:extLst>
      <p:ext uri="{BB962C8B-B14F-4D97-AF65-F5344CB8AC3E}">
        <p14:creationId xmlns:p14="http://schemas.microsoft.com/office/powerpoint/2010/main" val="983214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de-DE"/>
              <a:t>Mastertitelformat bearbeiten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1E7DF0A1-44E7-415A-AA3B-8A93580B30DC}" type="datetime1">
              <a:rPr lang="de-DE" smtClean="0"/>
              <a:t>28.09.2021</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F920FE44-CF2C-4E83-A988-FAAA235E7DDA}" type="slidenum">
              <a:rPr lang="de-DE" smtClean="0"/>
              <a:t>‹Nr.›</a:t>
            </a:fld>
            <a:endParaRPr lang="de-DE"/>
          </a:p>
        </p:txBody>
      </p:sp>
    </p:spTree>
    <p:extLst>
      <p:ext uri="{BB962C8B-B14F-4D97-AF65-F5344CB8AC3E}">
        <p14:creationId xmlns:p14="http://schemas.microsoft.com/office/powerpoint/2010/main" val="174089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de-DE"/>
              <a:t>Mastertitelformat bearbeiten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3067A6A-9E01-4FCF-B576-A68240F00742}" type="datetime1">
              <a:rPr lang="de-DE" smtClean="0"/>
              <a:t>28.09.2021</a:t>
            </a:fld>
            <a:endParaRPr lang="de-D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920FE44-CF2C-4E83-A988-FAAA235E7DDA}" type="slidenum">
              <a:rPr lang="de-DE" smtClean="0"/>
              <a:t>‹Nr.›</a:t>
            </a:fld>
            <a:endParaRPr lang="de-DE"/>
          </a:p>
        </p:txBody>
      </p:sp>
    </p:spTree>
    <p:extLst>
      <p:ext uri="{BB962C8B-B14F-4D97-AF65-F5344CB8AC3E}">
        <p14:creationId xmlns:p14="http://schemas.microsoft.com/office/powerpoint/2010/main" val="1458927009"/>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jpeg"/><Relationship Id="rId7" Type="http://schemas.openxmlformats.org/officeDocument/2006/relationships/hyperlink" Target="https://creativecommons.org/licenses/by/4.0/deed.de" TargetMode="External"/><Relationship Id="rId2" Type="http://schemas.openxmlformats.org/officeDocument/2006/relationships/slideLayout" Target="../slideLayouts/slideLayout1.xml"/><Relationship Id="rId1" Type="http://schemas.openxmlformats.org/officeDocument/2006/relationships/tags" Target="../tags/tag1.xml"/><Relationship Id="rId6" Type="http://schemas.openxmlformats.org/officeDocument/2006/relationships/hyperlink" Target="http://www.bildungundlernen.at/" TargetMode="Externa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pixabay.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rafik 8">
            <a:extLst>
              <a:ext uri="{FF2B5EF4-FFF2-40B4-BE49-F238E27FC236}">
                <a16:creationId xmlns:a16="http://schemas.microsoft.com/office/drawing/2014/main" id="{24B0087F-DC3B-4F68-BC9E-EB583E7FDBA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65235" y="5052313"/>
            <a:ext cx="5746608" cy="1094592"/>
          </a:xfrm>
          <a:prstGeom prst="rect">
            <a:avLst/>
          </a:prstGeom>
        </p:spPr>
      </p:pic>
      <p:pic>
        <p:nvPicPr>
          <p:cNvPr id="8" name="Grafik 7">
            <a:extLst>
              <a:ext uri="{FF2B5EF4-FFF2-40B4-BE49-F238E27FC236}">
                <a16:creationId xmlns:a16="http://schemas.microsoft.com/office/drawing/2014/main" id="{BBD68FC3-C624-42C2-A0ED-E0462355A00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83474" y="4083075"/>
            <a:ext cx="5681709" cy="938643"/>
          </a:xfrm>
          <a:prstGeom prst="rect">
            <a:avLst/>
          </a:prstGeom>
        </p:spPr>
      </p:pic>
      <p:pic>
        <p:nvPicPr>
          <p:cNvPr id="1026" name="Picture 2" descr="G:\Bildung und Lernen\2_Projekte\2_Genehmigte Projekte\Bbn 2019-2021\6 Vorlagen\6.1 Logos\Logo Basisbildung neu denken.jpg"/>
          <p:cNvPicPr>
            <a:picLocks noChangeAspect="1" noChangeArrowheads="1"/>
          </p:cNvPicPr>
          <p:nvPr/>
        </p:nvPicPr>
        <p:blipFill rotWithShape="1">
          <a:blip r:embed="rId5">
            <a:extLst>
              <a:ext uri="{28A0092B-C50C-407E-A947-70E740481C1C}">
                <a14:useLocalDpi xmlns:a14="http://schemas.microsoft.com/office/drawing/2010/main" val="0"/>
              </a:ext>
            </a:extLst>
          </a:blip>
          <a:srcRect r="80683"/>
          <a:stretch/>
        </p:blipFill>
        <p:spPr bwMode="auto">
          <a:xfrm>
            <a:off x="826936" y="1334538"/>
            <a:ext cx="1664934" cy="1364024"/>
          </a:xfrm>
          <a:prstGeom prst="rect">
            <a:avLst/>
          </a:prstGeom>
          <a:noFill/>
          <a:extLst>
            <a:ext uri="{909E8E84-426E-40DD-AFC4-6F175D3DCCD1}">
              <a14:hiddenFill xmlns:a14="http://schemas.microsoft.com/office/drawing/2010/main">
                <a:solidFill>
                  <a:srgbClr val="FFFFFF"/>
                </a:solidFill>
              </a14:hiddenFill>
            </a:ext>
          </a:extLst>
        </p:spPr>
      </p:pic>
      <p:sp>
        <p:nvSpPr>
          <p:cNvPr id="2" name="Textfeld 1"/>
          <p:cNvSpPr txBox="1"/>
          <p:nvPr/>
        </p:nvSpPr>
        <p:spPr>
          <a:xfrm>
            <a:off x="3124200" y="1395498"/>
            <a:ext cx="5372100" cy="1384995"/>
          </a:xfrm>
          <a:prstGeom prst="rect">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endParaRPr lang="de-DE" sz="4200" b="1" dirty="0"/>
          </a:p>
          <a:p>
            <a:pPr algn="ctr"/>
            <a:r>
              <a:rPr lang="de-DE" sz="4200" b="1" dirty="0"/>
              <a:t>Selbstfürsorge</a:t>
            </a:r>
          </a:p>
        </p:txBody>
      </p:sp>
      <p:sp>
        <p:nvSpPr>
          <p:cNvPr id="6" name="Textfeld 2">
            <a:extLst>
              <a:ext uri="{FF2B5EF4-FFF2-40B4-BE49-F238E27FC236}">
                <a16:creationId xmlns:a16="http://schemas.microsoft.com/office/drawing/2014/main" id="{A527226E-D315-453B-B1E4-05BA3EBF2E32}"/>
              </a:ext>
            </a:extLst>
          </p:cNvPr>
          <p:cNvSpPr txBox="1">
            <a:spLocks noChangeArrowheads="1"/>
          </p:cNvSpPr>
          <p:nvPr/>
        </p:nvSpPr>
        <p:spPr bwMode="auto">
          <a:xfrm>
            <a:off x="3447631" y="6238549"/>
            <a:ext cx="5372100" cy="376089"/>
          </a:xfrm>
          <a:prstGeom prst="rect">
            <a:avLst/>
          </a:prstGeom>
          <a:noFill/>
          <a:ln w="9525">
            <a:noFill/>
            <a:miter lim="800000"/>
            <a:headEnd/>
            <a:tailEnd/>
          </a:ln>
        </p:spPr>
        <p:txBody>
          <a:bodyPr rot="0" vert="horz" wrap="square" lIns="36000" tIns="36000" rIns="36000" bIns="36000" anchor="t" anchorCtr="0">
            <a:noAutofit/>
          </a:bodyPr>
          <a:lstStyle/>
          <a:p>
            <a:pPr>
              <a:lnSpc>
                <a:spcPct val="115000"/>
              </a:lnSpc>
              <a:spcBef>
                <a:spcPts val="600"/>
              </a:spcBef>
            </a:pPr>
            <a:r>
              <a:rPr lang="de-DE" sz="900" dirty="0">
                <a:latin typeface="Arial" panose="020B0604020202020204" pitchFamily="34" charset="0"/>
                <a:ea typeface="Times New Roman" panose="02020603050405020304" pitchFamily="18" charset="0"/>
              </a:rPr>
              <a:t>Ursula Zechner-Möderndorfer/Verein für Bildung und Lernen (</a:t>
            </a:r>
            <a:r>
              <a:rPr lang="de-DE" sz="900" dirty="0">
                <a:latin typeface="Arial" panose="020B0604020202020204" pitchFamily="34" charset="0"/>
                <a:ea typeface="Times New Roman" panose="02020603050405020304" pitchFamily="18" charset="0"/>
                <a:hlinkClick r:id="rId6"/>
              </a:rPr>
              <a:t>www.bildungundlernen.at</a:t>
            </a:r>
            <a:r>
              <a:rPr lang="de-DE" sz="900" dirty="0">
                <a:latin typeface="Arial" panose="020B0604020202020204" pitchFamily="34" charset="0"/>
                <a:ea typeface="Times New Roman" panose="02020603050405020304" pitchFamily="18" charset="0"/>
              </a:rPr>
              <a:t>). Dieses Werk ist unter CC BY 4.0 International lizenziert.</a:t>
            </a:r>
            <a:r>
              <a:rPr lang="de-DE" sz="900" u="sng" dirty="0">
                <a:latin typeface="Arial" panose="020B0604020202020204" pitchFamily="34" charset="0"/>
                <a:ea typeface="Times New Roman" panose="02020603050405020304" pitchFamily="18" charset="0"/>
                <a:hlinkClick r:id="rId7">
                  <a:extLst>
                    <a:ext uri="{A12FA001-AC4F-418D-AE19-62706E023703}">
                      <ahyp:hlinkClr xmlns:ahyp="http://schemas.microsoft.com/office/drawing/2018/hyperlinkcolor" val="tx"/>
                    </a:ext>
                  </a:extLst>
                </a:hlinkClick>
              </a:rPr>
              <a:t> https://creativecommons.org/licenses/by/4.0/deed.de</a:t>
            </a:r>
            <a:r>
              <a:rPr lang="de-DE" sz="900" dirty="0">
                <a:latin typeface="Arial" panose="020B0604020202020204" pitchFamily="34" charset="0"/>
                <a:ea typeface="Times New Roman" panose="02020603050405020304" pitchFamily="18" charset="0"/>
              </a:rPr>
              <a:t> </a:t>
            </a:r>
            <a:endParaRPr lang="de-AT" sz="1200" dirty="0">
              <a:latin typeface="Arial" panose="020B0604020202020204" pitchFamily="34" charset="0"/>
              <a:ea typeface="Times New Roman" panose="02020603050405020304" pitchFamily="18" charset="0"/>
            </a:endParaRPr>
          </a:p>
          <a:p>
            <a:pPr eaLnBrk="1" fontAlgn="auto" hangingPunct="1">
              <a:lnSpc>
                <a:spcPct val="115000"/>
              </a:lnSpc>
              <a:spcBef>
                <a:spcPts val="600"/>
              </a:spcBef>
              <a:spcAft>
                <a:spcPts val="0"/>
              </a:spcAft>
            </a:pPr>
            <a:br>
              <a:rPr lang="de-DE" sz="900" dirty="0">
                <a:latin typeface="Arial" panose="020B0604020202020204" pitchFamily="34" charset="0"/>
                <a:ea typeface="Times New Roman" panose="02020603050405020304" pitchFamily="18" charset="0"/>
              </a:rPr>
            </a:br>
            <a:endParaRPr lang="de-AT" sz="1200" dirty="0">
              <a:latin typeface="Arial" panose="020B0604020202020204" pitchFamily="34" charset="0"/>
              <a:ea typeface="Times New Roman" panose="02020603050405020304" pitchFamily="18" charset="0"/>
            </a:endParaRPr>
          </a:p>
        </p:txBody>
      </p:sp>
      <p:pic>
        <p:nvPicPr>
          <p:cNvPr id="7" name="Grafik 6">
            <a:extLst>
              <a:ext uri="{FF2B5EF4-FFF2-40B4-BE49-F238E27FC236}">
                <a16:creationId xmlns:a16="http://schemas.microsoft.com/office/drawing/2014/main" id="{7DCFC1DC-6B87-4C21-9408-5F456112BDCC}"/>
              </a:ext>
            </a:extLst>
          </p:cNvPr>
          <p:cNvPicPr/>
          <p:nvPr/>
        </p:nvPicPr>
        <p:blipFill>
          <a:blip r:embed="rId8" cstate="print">
            <a:extLst>
              <a:ext uri="{28A0092B-C50C-407E-A947-70E740481C1C}">
                <a14:useLocalDpi xmlns:a14="http://schemas.microsoft.com/office/drawing/2010/main" val="0"/>
              </a:ext>
            </a:extLst>
          </a:blip>
          <a:stretch>
            <a:fillRect/>
          </a:stretch>
        </p:blipFill>
        <p:spPr>
          <a:xfrm>
            <a:off x="2563002" y="6238549"/>
            <a:ext cx="884629" cy="332796"/>
          </a:xfrm>
          <a:prstGeom prst="rect">
            <a:avLst/>
          </a:prstGeom>
        </p:spPr>
      </p:pic>
    </p:spTree>
    <p:custDataLst>
      <p:tags r:id="rId1"/>
    </p:custDataLst>
    <p:extLst>
      <p:ext uri="{BB962C8B-B14F-4D97-AF65-F5344CB8AC3E}">
        <p14:creationId xmlns:p14="http://schemas.microsoft.com/office/powerpoint/2010/main" val="333225172"/>
      </p:ext>
    </p:extLst>
  </p:cSld>
  <p:clrMapOvr>
    <a:masterClrMapping/>
  </p:clrMapOvr>
  <mc:AlternateContent xmlns:mc="http://schemas.openxmlformats.org/markup-compatibility/2006" xmlns:p14="http://schemas.microsoft.com/office/powerpoint/2010/main">
    <mc:Choice Requires="p14">
      <p:transition spd="slow" p14:dur="2000" advTm="18468"/>
    </mc:Choice>
    <mc:Fallback xmlns="">
      <p:transition spd="slow" advTm="1846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56454" y="533400"/>
            <a:ext cx="7552266" cy="1188720"/>
          </a:xfrm>
        </p:spPr>
        <p:txBody>
          <a:bodyPr>
            <a:normAutofit/>
          </a:bodyPr>
          <a:lstStyle/>
          <a:p>
            <a:r>
              <a:rPr lang="de-DE" dirty="0"/>
              <a:t>Selbstfürsorge</a:t>
            </a:r>
            <a:br>
              <a:rPr lang="de-DE" dirty="0"/>
            </a:br>
            <a:r>
              <a:rPr lang="de-DE" altLang="de-DE" sz="1050" dirty="0" err="1">
                <a:solidFill>
                  <a:prstClr val="black"/>
                </a:solidFill>
                <a:cs typeface="Arial" pitchFamily="34" charset="0"/>
              </a:rPr>
              <a:t>Selbstfürsorge</a:t>
            </a:r>
            <a:r>
              <a:rPr lang="de-DE" altLang="de-DE" sz="1050" dirty="0">
                <a:solidFill>
                  <a:prstClr val="black"/>
                </a:solidFill>
                <a:cs typeface="Arial" pitchFamily="34" charset="0"/>
              </a:rPr>
              <a:t> = Ich sorge für mich selbst  </a:t>
            </a:r>
            <a:r>
              <a:rPr lang="de-DE" altLang="de-DE" sz="1050" dirty="0">
                <a:solidFill>
                  <a:prstClr val="black"/>
                </a:solidFill>
                <a:cs typeface="Arial" pitchFamily="34" charset="0"/>
                <a:sym typeface="Wingdings" panose="05000000000000000000" pitchFamily="2" charset="2"/>
              </a:rPr>
              <a:t> Ich achte auf mich, damit es mir gut geht.</a:t>
            </a:r>
            <a:endParaRPr lang="de-DE" dirty="0"/>
          </a:p>
        </p:txBody>
      </p:sp>
      <p:sp>
        <p:nvSpPr>
          <p:cNvPr id="3" name="Inhaltsplatzhalter 2"/>
          <p:cNvSpPr>
            <a:spLocks noGrp="1"/>
          </p:cNvSpPr>
          <p:nvPr>
            <p:ph idx="1"/>
          </p:nvPr>
        </p:nvSpPr>
        <p:spPr>
          <a:xfrm>
            <a:off x="654474" y="1780887"/>
            <a:ext cx="8718126" cy="4071273"/>
          </a:xfrm>
        </p:spPr>
        <p:txBody>
          <a:bodyPr>
            <a:normAutofit lnSpcReduction="10000"/>
          </a:bodyPr>
          <a:lstStyle/>
          <a:p>
            <a:pPr>
              <a:lnSpc>
                <a:spcPct val="150000"/>
              </a:lnSpc>
            </a:pPr>
            <a:r>
              <a:rPr lang="de-DE" b="1" dirty="0"/>
              <a:t>Selbstfürsorge</a:t>
            </a:r>
            <a:r>
              <a:rPr lang="de-DE" dirty="0"/>
              <a:t> ist eine Haltung sich selbst gegenüber, die sagt: ich bin es wert, dass ich auf mich achte und dafür sorge trage, dass es mir gut geht.</a:t>
            </a:r>
          </a:p>
          <a:p>
            <a:pPr lvl="2"/>
            <a:r>
              <a:rPr lang="de-DE" dirty="0"/>
              <a:t>Sorge tragen = darauf achten/“darauf schauen“ z.B. „Ich schaue darauf, dass es mir gut geht.“ </a:t>
            </a:r>
          </a:p>
          <a:p>
            <a:pPr lvl="2"/>
            <a:r>
              <a:rPr lang="de-DE" dirty="0"/>
              <a:t>Ich bin es wert = Ich bin wertvoll./ Ich bin kostbar./ Ich bin wichtig</a:t>
            </a:r>
          </a:p>
          <a:p>
            <a:pPr marL="914400" lvl="2" indent="0">
              <a:buNone/>
            </a:pPr>
            <a:endParaRPr lang="de-DE" dirty="0"/>
          </a:p>
          <a:p>
            <a:pPr marL="914400" lvl="2" indent="0">
              <a:buNone/>
            </a:pPr>
            <a:endParaRPr lang="de-DE" dirty="0"/>
          </a:p>
          <a:p>
            <a:r>
              <a:rPr lang="de-DE" dirty="0"/>
              <a:t>Es ist wunderbar, fürsorglich zu sein und für andere zu sorgen, die wir gerne haben, weil wir möchten, dass es anderen (Familie, Freunde…) gut geht.</a:t>
            </a:r>
          </a:p>
          <a:p>
            <a:r>
              <a:rPr lang="de-DE" dirty="0"/>
              <a:t>Auch du selbst brauchst DEINE FÜRSORGE!</a:t>
            </a:r>
          </a:p>
          <a:p>
            <a:r>
              <a:rPr lang="de-DE" dirty="0"/>
              <a:t>Auch du selbst bist es wert DEINE FÜRSORGE und DEINE AUFMERKSAMKEIT zu bekommen!</a:t>
            </a: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72389" y="3032760"/>
            <a:ext cx="1337548" cy="9372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6655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77334" y="609600"/>
            <a:ext cx="8596668" cy="811531"/>
          </a:xfrm>
        </p:spPr>
        <p:txBody>
          <a:bodyPr>
            <a:normAutofit fontScale="90000"/>
          </a:bodyPr>
          <a:lstStyle/>
          <a:p>
            <a:r>
              <a:rPr lang="de-DE" dirty="0"/>
              <a:t>Aufgabe: Mindmap</a:t>
            </a:r>
            <a:br>
              <a:rPr lang="de-DE" dirty="0"/>
            </a:br>
            <a:br>
              <a:rPr lang="de-DE" dirty="0"/>
            </a:br>
            <a:endParaRPr lang="de-DE" sz="2700" dirty="0"/>
          </a:p>
        </p:txBody>
      </p:sp>
      <p:sp>
        <p:nvSpPr>
          <p:cNvPr id="4" name="Inhaltsplatzhalter 3"/>
          <p:cNvSpPr>
            <a:spLocks noGrp="1"/>
          </p:cNvSpPr>
          <p:nvPr>
            <p:ph idx="1"/>
          </p:nvPr>
        </p:nvSpPr>
        <p:spPr>
          <a:xfrm>
            <a:off x="2674620" y="2667001"/>
            <a:ext cx="4754880" cy="301752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Was brauche ich, damit es mir gut geht?</a:t>
            </a:r>
          </a:p>
        </p:txBody>
      </p:sp>
      <p:cxnSp>
        <p:nvCxnSpPr>
          <p:cNvPr id="6" name="Gerade Verbindung mit Pfeil 5"/>
          <p:cNvCxnSpPr/>
          <p:nvPr/>
        </p:nvCxnSpPr>
        <p:spPr>
          <a:xfrm flipV="1">
            <a:off x="7082790" y="2846070"/>
            <a:ext cx="967740" cy="4038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Gerade Verbindung mit Pfeil 7"/>
          <p:cNvCxnSpPr/>
          <p:nvPr/>
        </p:nvCxnSpPr>
        <p:spPr>
          <a:xfrm>
            <a:off x="7429500" y="4305300"/>
            <a:ext cx="982980" cy="266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Gerade Verbindung mit Pfeil 8"/>
          <p:cNvCxnSpPr/>
          <p:nvPr/>
        </p:nvCxnSpPr>
        <p:spPr>
          <a:xfrm>
            <a:off x="6598920" y="5044440"/>
            <a:ext cx="899160" cy="7086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Gerade Verbindung mit Pfeil 10"/>
          <p:cNvCxnSpPr/>
          <p:nvPr/>
        </p:nvCxnSpPr>
        <p:spPr>
          <a:xfrm flipH="1" flipV="1">
            <a:off x="2274569" y="2926080"/>
            <a:ext cx="906780" cy="3581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Gerade Verbindung mit Pfeil 14"/>
          <p:cNvCxnSpPr/>
          <p:nvPr/>
        </p:nvCxnSpPr>
        <p:spPr>
          <a:xfrm flipH="1">
            <a:off x="1735926" y="4809965"/>
            <a:ext cx="1077287" cy="2379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Rechteck 17"/>
          <p:cNvSpPr/>
          <p:nvPr/>
        </p:nvSpPr>
        <p:spPr>
          <a:xfrm>
            <a:off x="816808" y="1543735"/>
            <a:ext cx="9090671" cy="646331"/>
          </a:xfrm>
          <a:prstGeom prst="rect">
            <a:avLst/>
          </a:prstGeom>
        </p:spPr>
        <p:txBody>
          <a:bodyPr wrap="square">
            <a:spAutoFit/>
          </a:bodyPr>
          <a:lstStyle/>
          <a:p>
            <a:pPr marL="285750" indent="-285750">
              <a:buFont typeface="Wingdings" panose="05000000000000000000" pitchFamily="2" charset="2"/>
              <a:buChar char="Ø"/>
            </a:pPr>
            <a:r>
              <a:rPr lang="de-AT" dirty="0"/>
              <a:t>Erstellen Sie eine Mindmap zum Thema </a:t>
            </a:r>
            <a:r>
              <a:rPr lang="de-DE" dirty="0"/>
              <a:t>„Selbstfürsorge“[= Ich sorge für mich (damit es mir gut geht)].</a:t>
            </a:r>
          </a:p>
        </p:txBody>
      </p:sp>
    </p:spTree>
    <p:extLst>
      <p:ext uri="{BB962C8B-B14F-4D97-AF65-F5344CB8AC3E}">
        <p14:creationId xmlns:p14="http://schemas.microsoft.com/office/powerpoint/2010/main" val="2974729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elle 5"/>
          <p:cNvGraphicFramePr>
            <a:graphicFrameLocks noGrp="1"/>
          </p:cNvGraphicFramePr>
          <p:nvPr>
            <p:extLst>
              <p:ext uri="{D42A27DB-BD31-4B8C-83A1-F6EECF244321}">
                <p14:modId xmlns:p14="http://schemas.microsoft.com/office/powerpoint/2010/main" val="982840602"/>
              </p:ext>
            </p:extLst>
          </p:nvPr>
        </p:nvGraphicFramePr>
        <p:xfrm>
          <a:off x="957580" y="754602"/>
          <a:ext cx="8300720" cy="5580422"/>
        </p:xfrm>
        <a:graphic>
          <a:graphicData uri="http://schemas.openxmlformats.org/drawingml/2006/table">
            <a:tbl>
              <a:tblPr firstRow="1" bandRow="1">
                <a:tableStyleId>{5C22544A-7EE6-4342-B048-85BDC9FD1C3A}</a:tableStyleId>
              </a:tblPr>
              <a:tblGrid>
                <a:gridCol w="4150360">
                  <a:extLst>
                    <a:ext uri="{9D8B030D-6E8A-4147-A177-3AD203B41FA5}">
                      <a16:colId xmlns:a16="http://schemas.microsoft.com/office/drawing/2014/main" val="20000"/>
                    </a:ext>
                  </a:extLst>
                </a:gridCol>
                <a:gridCol w="4150360">
                  <a:extLst>
                    <a:ext uri="{9D8B030D-6E8A-4147-A177-3AD203B41FA5}">
                      <a16:colId xmlns:a16="http://schemas.microsoft.com/office/drawing/2014/main" val="20001"/>
                    </a:ext>
                  </a:extLst>
                </a:gridCol>
              </a:tblGrid>
              <a:tr h="772357">
                <a:tc gridSpan="2">
                  <a:txBody>
                    <a:bodyPr/>
                    <a:lstStyle/>
                    <a:p>
                      <a:pPr algn="ctr"/>
                      <a:r>
                        <a:rPr lang="de-DE" dirty="0"/>
                        <a:t>5 EBENEN DER SELBSTFÜRSORGE</a:t>
                      </a:r>
                    </a:p>
                  </a:txBody>
                  <a:tcPr anchor="ctr"/>
                </a:tc>
                <a:tc hMerge="1">
                  <a:txBody>
                    <a:bodyPr/>
                    <a:lstStyle/>
                    <a:p>
                      <a:endParaRPr lang="de-DE" dirty="0"/>
                    </a:p>
                  </a:txBody>
                  <a:tcPr/>
                </a:tc>
                <a:extLst>
                  <a:ext uri="{0D108BD9-81ED-4DB2-BD59-A6C34878D82A}">
                    <a16:rowId xmlns:a16="http://schemas.microsoft.com/office/drawing/2014/main" val="10000"/>
                  </a:ext>
                </a:extLst>
              </a:tr>
              <a:tr h="1250096">
                <a:tc>
                  <a:txBody>
                    <a:bodyPr/>
                    <a:lstStyle/>
                    <a:p>
                      <a:r>
                        <a:rPr lang="de-DE" dirty="0"/>
                        <a:t>Körper</a:t>
                      </a:r>
                    </a:p>
                  </a:txBody>
                  <a:tcPr anchor="ctr"/>
                </a:tc>
                <a:tc>
                  <a:txBody>
                    <a:bodyPr/>
                    <a:lstStyle/>
                    <a:p>
                      <a:r>
                        <a:rPr lang="de-DE" dirty="0"/>
                        <a:t>Bewegung</a:t>
                      </a:r>
                    </a:p>
                    <a:p>
                      <a:r>
                        <a:rPr lang="de-DE" dirty="0"/>
                        <a:t>Ernährung</a:t>
                      </a:r>
                    </a:p>
                    <a:p>
                      <a:r>
                        <a:rPr lang="de-DE" dirty="0"/>
                        <a:t>Medizinische Versorgung</a:t>
                      </a:r>
                    </a:p>
                    <a:p>
                      <a:r>
                        <a:rPr lang="de-DE" dirty="0"/>
                        <a:t>Entspannung</a:t>
                      </a:r>
                    </a:p>
                  </a:txBody>
                  <a:tcPr/>
                </a:tc>
                <a:extLst>
                  <a:ext uri="{0D108BD9-81ED-4DB2-BD59-A6C34878D82A}">
                    <a16:rowId xmlns:a16="http://schemas.microsoft.com/office/drawing/2014/main" val="10001"/>
                  </a:ext>
                </a:extLst>
              </a:tr>
              <a:tr h="961613">
                <a:tc>
                  <a:txBody>
                    <a:bodyPr/>
                    <a:lstStyle/>
                    <a:p>
                      <a:r>
                        <a:rPr lang="de-DE" dirty="0"/>
                        <a:t>Gefühl</a:t>
                      </a:r>
                    </a:p>
                  </a:txBody>
                  <a:tcPr anchor="ctr"/>
                </a:tc>
                <a:tc>
                  <a:txBody>
                    <a:bodyPr/>
                    <a:lstStyle/>
                    <a:p>
                      <a:r>
                        <a:rPr lang="de-DE" dirty="0"/>
                        <a:t>Gefühle kennen und benennen</a:t>
                      </a:r>
                    </a:p>
                    <a:p>
                      <a:r>
                        <a:rPr lang="de-DE" dirty="0"/>
                        <a:t>Zeit</a:t>
                      </a:r>
                      <a:r>
                        <a:rPr lang="de-DE" baseline="0" dirty="0"/>
                        <a:t> für sich</a:t>
                      </a:r>
                    </a:p>
                    <a:p>
                      <a:r>
                        <a:rPr lang="de-DE" baseline="0" dirty="0"/>
                        <a:t>Spaß und Freude</a:t>
                      </a:r>
                      <a:endParaRPr lang="de-DE" dirty="0"/>
                    </a:p>
                  </a:txBody>
                  <a:tcPr/>
                </a:tc>
                <a:extLst>
                  <a:ext uri="{0D108BD9-81ED-4DB2-BD59-A6C34878D82A}">
                    <a16:rowId xmlns:a16="http://schemas.microsoft.com/office/drawing/2014/main" val="10002"/>
                  </a:ext>
                </a:extLst>
              </a:tr>
              <a:tr h="961613">
                <a:tc>
                  <a:txBody>
                    <a:bodyPr/>
                    <a:lstStyle/>
                    <a:p>
                      <a:r>
                        <a:rPr lang="de-DE" dirty="0"/>
                        <a:t>Verstand</a:t>
                      </a:r>
                    </a:p>
                  </a:txBody>
                  <a:tcPr anchor="ct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de-DE" baseline="0" dirty="0"/>
                        <a:t>Glaubenssätze erkennen </a:t>
                      </a:r>
                      <a:endParaRPr lang="de-DE" dirty="0"/>
                    </a:p>
                    <a:p>
                      <a:r>
                        <a:rPr lang="de-DE" dirty="0"/>
                        <a:t>die</a:t>
                      </a:r>
                      <a:r>
                        <a:rPr lang="de-DE" baseline="0" dirty="0"/>
                        <a:t> eigenen </a:t>
                      </a:r>
                      <a:r>
                        <a:rPr lang="de-DE" dirty="0"/>
                        <a:t>Gedankenmuster</a:t>
                      </a:r>
                      <a:r>
                        <a:rPr lang="de-DE" baseline="0" dirty="0"/>
                        <a:t> kennen</a:t>
                      </a:r>
                    </a:p>
                    <a:p>
                      <a:r>
                        <a:rPr lang="de-DE" baseline="0" dirty="0"/>
                        <a:t>Persönlichkeitsentwicklung</a:t>
                      </a:r>
                    </a:p>
                  </a:txBody>
                  <a:tcPr/>
                </a:tc>
                <a:extLst>
                  <a:ext uri="{0D108BD9-81ED-4DB2-BD59-A6C34878D82A}">
                    <a16:rowId xmlns:a16="http://schemas.microsoft.com/office/drawing/2014/main" val="10003"/>
                  </a:ext>
                </a:extLst>
              </a:tr>
              <a:tr h="961613">
                <a:tc>
                  <a:txBody>
                    <a:bodyPr/>
                    <a:lstStyle/>
                    <a:p>
                      <a:r>
                        <a:rPr lang="de-DE" dirty="0"/>
                        <a:t>Miteinander</a:t>
                      </a:r>
                    </a:p>
                  </a:txBody>
                  <a:tcPr anchor="ctr"/>
                </a:tc>
                <a:tc>
                  <a:txBody>
                    <a:bodyPr/>
                    <a:lstStyle/>
                    <a:p>
                      <a:r>
                        <a:rPr lang="de-DE" dirty="0"/>
                        <a:t>Beziehungen</a:t>
                      </a:r>
                      <a:r>
                        <a:rPr lang="de-DE" baseline="0" dirty="0"/>
                        <a:t> </a:t>
                      </a:r>
                    </a:p>
                    <a:p>
                      <a:r>
                        <a:rPr lang="de-DE" baseline="0" dirty="0"/>
                        <a:t>Konflikte lösen</a:t>
                      </a:r>
                    </a:p>
                    <a:p>
                      <a:r>
                        <a:rPr lang="de-DE" baseline="0" dirty="0"/>
                        <a:t>Für sich einstehen</a:t>
                      </a:r>
                      <a:endParaRPr lang="de-DE" dirty="0"/>
                    </a:p>
                  </a:txBody>
                  <a:tcPr/>
                </a:tc>
                <a:extLst>
                  <a:ext uri="{0D108BD9-81ED-4DB2-BD59-A6C34878D82A}">
                    <a16:rowId xmlns:a16="http://schemas.microsoft.com/office/drawing/2014/main" val="10004"/>
                  </a:ext>
                </a:extLst>
              </a:tr>
              <a:tr h="673130">
                <a:tc>
                  <a:txBody>
                    <a:bodyPr/>
                    <a:lstStyle/>
                    <a:p>
                      <a:r>
                        <a:rPr lang="de-DE" dirty="0"/>
                        <a:t>Geist</a:t>
                      </a:r>
                    </a:p>
                  </a:txBody>
                  <a:tcPr/>
                </a:tc>
                <a:tc>
                  <a:txBody>
                    <a:bodyPr/>
                    <a:lstStyle/>
                    <a:p>
                      <a:r>
                        <a:rPr lang="de-DE" dirty="0"/>
                        <a:t>Eigene</a:t>
                      </a:r>
                      <a:r>
                        <a:rPr lang="de-DE" baseline="0" dirty="0"/>
                        <a:t> Werte kennen und leben</a:t>
                      </a:r>
                    </a:p>
                    <a:p>
                      <a:r>
                        <a:rPr lang="de-DE" baseline="0" dirty="0"/>
                        <a:t>Inspiration finden</a:t>
                      </a:r>
                      <a:endParaRPr lang="de-DE" dirty="0"/>
                    </a:p>
                  </a:txBody>
                  <a:tcPr/>
                </a:tc>
                <a:extLst>
                  <a:ext uri="{0D108BD9-81ED-4DB2-BD59-A6C34878D82A}">
                    <a16:rowId xmlns:a16="http://schemas.microsoft.com/office/drawing/2014/main" val="10005"/>
                  </a:ext>
                </a:extLst>
              </a:tr>
            </a:tbl>
          </a:graphicData>
        </a:graphic>
      </p:graphicFrame>
      <p:sp>
        <p:nvSpPr>
          <p:cNvPr id="8" name="Textfeld 7"/>
          <p:cNvSpPr txBox="1"/>
          <p:nvPr/>
        </p:nvSpPr>
        <p:spPr>
          <a:xfrm>
            <a:off x="4714042" y="6335024"/>
            <a:ext cx="4544257" cy="276999"/>
          </a:xfrm>
          <a:prstGeom prst="rect">
            <a:avLst/>
          </a:prstGeom>
          <a:noFill/>
        </p:spPr>
        <p:txBody>
          <a:bodyPr wrap="square" rtlCol="0">
            <a:spAutoFit/>
          </a:bodyPr>
          <a:lstStyle/>
          <a:p>
            <a:r>
              <a:rPr lang="de-DE" sz="1200" dirty="0"/>
              <a:t>In Anlehnung an: https://www.pinterest.com/lotteliekeblog/</a:t>
            </a:r>
          </a:p>
        </p:txBody>
      </p:sp>
    </p:spTree>
    <p:extLst>
      <p:ext uri="{BB962C8B-B14F-4D97-AF65-F5344CB8AC3E}">
        <p14:creationId xmlns:p14="http://schemas.microsoft.com/office/powerpoint/2010/main" val="3286880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05B68C-7E9D-475F-9757-DD3AF0E8340B}"/>
              </a:ext>
            </a:extLst>
          </p:cNvPr>
          <p:cNvSpPr>
            <a:spLocks noGrp="1"/>
          </p:cNvSpPr>
          <p:nvPr>
            <p:ph type="title"/>
          </p:nvPr>
        </p:nvSpPr>
        <p:spPr/>
        <p:txBody>
          <a:bodyPr/>
          <a:lstStyle/>
          <a:p>
            <a:r>
              <a:rPr lang="de-DE" altLang="de-DE" b="1" dirty="0">
                <a:solidFill>
                  <a:srgbClr val="841770"/>
                </a:solidFill>
                <a:ea typeface="Calibri" pitchFamily="34" charset="0"/>
                <a:cs typeface="Times New Roman" pitchFamily="18" charset="0"/>
              </a:rPr>
              <a:t>Mein Selbstfürsorge-Korb</a:t>
            </a:r>
            <a:endParaRPr lang="de-AT" dirty="0"/>
          </a:p>
        </p:txBody>
      </p:sp>
      <p:sp>
        <p:nvSpPr>
          <p:cNvPr id="3" name="Inhaltsplatzhalter 2">
            <a:extLst>
              <a:ext uri="{FF2B5EF4-FFF2-40B4-BE49-F238E27FC236}">
                <a16:creationId xmlns:a16="http://schemas.microsoft.com/office/drawing/2014/main" id="{C748CBC3-9528-4661-A003-5968CE8DCAC6}"/>
              </a:ext>
            </a:extLst>
          </p:cNvPr>
          <p:cNvSpPr>
            <a:spLocks noGrp="1"/>
          </p:cNvSpPr>
          <p:nvPr>
            <p:ph idx="1"/>
          </p:nvPr>
        </p:nvSpPr>
        <p:spPr>
          <a:xfrm>
            <a:off x="677334" y="2160589"/>
            <a:ext cx="8596668" cy="3174891"/>
          </a:xfrm>
        </p:spPr>
        <p:txBody>
          <a:bodyPr/>
          <a:lstStyle/>
          <a:p>
            <a:r>
              <a:rPr lang="de-DE" dirty="0">
                <a:solidFill>
                  <a:srgbClr val="A39E26"/>
                </a:solidFill>
                <a:latin typeface="+mj-lt"/>
                <a:ea typeface="Calibri"/>
                <a:cs typeface="Times New Roman"/>
              </a:rPr>
              <a:t>Nehmen Sie sich 5 Minuten Zeit, um zu überlegen: </a:t>
            </a:r>
          </a:p>
          <a:p>
            <a:pPr lvl="1"/>
            <a:r>
              <a:rPr lang="de-DE" dirty="0">
                <a:solidFill>
                  <a:srgbClr val="A39E26"/>
                </a:solidFill>
                <a:latin typeface="+mj-lt"/>
                <a:ea typeface="Calibri"/>
                <a:cs typeface="Times New Roman"/>
              </a:rPr>
              <a:t>Erlaube ich mir, gut für mich zu sorgen? </a:t>
            </a:r>
          </a:p>
          <a:p>
            <a:pPr lvl="1"/>
            <a:r>
              <a:rPr lang="de-DE" dirty="0">
                <a:solidFill>
                  <a:srgbClr val="A39E26"/>
                </a:solidFill>
                <a:latin typeface="+mj-lt"/>
                <a:ea typeface="Calibri"/>
                <a:cs typeface="Times New Roman"/>
              </a:rPr>
              <a:t>Was mache ich bereits, um gut für mich zu sorgen? </a:t>
            </a:r>
          </a:p>
          <a:p>
            <a:pPr lvl="1"/>
            <a:r>
              <a:rPr lang="de-DE" dirty="0">
                <a:solidFill>
                  <a:srgbClr val="A39E26"/>
                </a:solidFill>
                <a:latin typeface="+mj-lt"/>
                <a:ea typeface="Calibri"/>
                <a:cs typeface="Times New Roman"/>
              </a:rPr>
              <a:t>Was kann und möchte ich noch gerne </a:t>
            </a:r>
            <a:r>
              <a:rPr lang="de-DE" u="sng" dirty="0">
                <a:solidFill>
                  <a:srgbClr val="A39E26"/>
                </a:solidFill>
                <a:latin typeface="+mj-lt"/>
                <a:ea typeface="Calibri"/>
                <a:cs typeface="Times New Roman"/>
              </a:rPr>
              <a:t>für mich</a:t>
            </a:r>
            <a:r>
              <a:rPr lang="de-DE" dirty="0">
                <a:solidFill>
                  <a:srgbClr val="A39E26"/>
                </a:solidFill>
                <a:latin typeface="+mj-lt"/>
                <a:ea typeface="Calibri"/>
                <a:cs typeface="Times New Roman"/>
              </a:rPr>
              <a:t> tun?</a:t>
            </a:r>
          </a:p>
          <a:p>
            <a:pPr lvl="1"/>
            <a:endParaRPr lang="de-DE" dirty="0">
              <a:solidFill>
                <a:srgbClr val="A39E26"/>
              </a:solidFill>
              <a:latin typeface="+mj-lt"/>
              <a:ea typeface="Calibri"/>
              <a:cs typeface="Times New Roman"/>
            </a:endParaRPr>
          </a:p>
          <a:p>
            <a:r>
              <a:rPr lang="de-DE" dirty="0">
                <a:solidFill>
                  <a:srgbClr val="A39E26"/>
                </a:solidFill>
                <a:latin typeface="+mj-lt"/>
                <a:cs typeface="Times New Roman"/>
              </a:rPr>
              <a:t>Was befindet sich bereits in meinem Selbstfürsorge-Korb? </a:t>
            </a:r>
            <a:br>
              <a:rPr lang="de-DE" dirty="0">
                <a:solidFill>
                  <a:srgbClr val="A39E26"/>
                </a:solidFill>
                <a:latin typeface="+mj-lt"/>
                <a:cs typeface="Times New Roman"/>
              </a:rPr>
            </a:br>
            <a:r>
              <a:rPr lang="de-DE" sz="1600" dirty="0">
                <a:solidFill>
                  <a:schemeClr val="tx1">
                    <a:lumMod val="75000"/>
                    <a:lumOff val="25000"/>
                  </a:schemeClr>
                </a:solidFill>
              </a:rPr>
              <a:t>Schreiben Sie dies „in den Korb“ hinein (s. Folgefolie). Was gebe ich noch hinzu? Schreiben Sie auf, was Sie gerne in Ihren Selbstfürsorge-Korb geben möchten.</a:t>
            </a:r>
          </a:p>
          <a:p>
            <a:endParaRPr lang="de-DE" dirty="0">
              <a:solidFill>
                <a:schemeClr val="tx1">
                  <a:lumMod val="75000"/>
                  <a:lumOff val="25000"/>
                </a:schemeClr>
              </a:solidFill>
            </a:endParaRPr>
          </a:p>
          <a:p>
            <a:pPr lvl="1"/>
            <a:endParaRPr lang="de-DE" dirty="0">
              <a:solidFill>
                <a:srgbClr val="A39E26"/>
              </a:solidFill>
              <a:latin typeface="+mj-lt"/>
              <a:ea typeface="Calibri"/>
              <a:cs typeface="Times New Roman"/>
            </a:endParaRPr>
          </a:p>
          <a:p>
            <a:endParaRPr lang="de-AT" dirty="0"/>
          </a:p>
        </p:txBody>
      </p:sp>
      <p:pic>
        <p:nvPicPr>
          <p:cNvPr id="4" name="Grafik 16" descr="basket-1710064_1920">
            <a:extLst>
              <a:ext uri="{FF2B5EF4-FFF2-40B4-BE49-F238E27FC236}">
                <a16:creationId xmlns:a16="http://schemas.microsoft.com/office/drawing/2014/main" id="{0A6BDAEF-72AD-455A-AFB8-0C07BA0EEB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91162" y="0"/>
            <a:ext cx="2392252" cy="1670030"/>
          </a:xfrm>
          <a:prstGeom prst="rect">
            <a:avLst/>
          </a:prstGeom>
          <a:noFill/>
          <a:extLst>
            <a:ext uri="{909E8E84-426E-40DD-AFC4-6F175D3DCCD1}">
              <a14:hiddenFill xmlns:a14="http://schemas.microsoft.com/office/drawing/2010/main">
                <a:solidFill>
                  <a:srgbClr val="FFFFFF"/>
                </a:solidFill>
              </a14:hiddenFill>
            </a:ext>
          </a:extLst>
        </p:spPr>
      </p:pic>
      <p:sp>
        <p:nvSpPr>
          <p:cNvPr id="10" name="Textfeld 9">
            <a:extLst>
              <a:ext uri="{FF2B5EF4-FFF2-40B4-BE49-F238E27FC236}">
                <a16:creationId xmlns:a16="http://schemas.microsoft.com/office/drawing/2014/main" id="{D4220B71-B838-4394-9C1E-3C8024219A7E}"/>
              </a:ext>
            </a:extLst>
          </p:cNvPr>
          <p:cNvSpPr txBox="1"/>
          <p:nvPr/>
        </p:nvSpPr>
        <p:spPr>
          <a:xfrm>
            <a:off x="1043126" y="5396287"/>
            <a:ext cx="8491491" cy="1175963"/>
          </a:xfrm>
          <a:prstGeom prst="rect">
            <a:avLst/>
          </a:prstGeom>
          <a:solidFill>
            <a:schemeClr val="bg1">
              <a:lumMod val="85000"/>
            </a:schemeClr>
          </a:solidFill>
        </p:spPr>
        <p:txBody>
          <a:bodyPr wrap="square" rtlCol="0">
            <a:spAutoFit/>
          </a:bodyPr>
          <a:lstStyle/>
          <a:p>
            <a:pPr>
              <a:lnSpc>
                <a:spcPct val="115000"/>
              </a:lnSpc>
              <a:spcAft>
                <a:spcPts val="0"/>
              </a:spcAft>
            </a:pPr>
            <a:r>
              <a:rPr lang="de-AT" sz="1400" dirty="0">
                <a:effectLst/>
              </a:rPr>
              <a:t>z</a:t>
            </a:r>
            <a:r>
              <a:rPr lang="de-AT" sz="1200" dirty="0">
                <a:effectLst/>
              </a:rPr>
              <a:t>.B. Essen – Trinken – ausgewogene/gesunde Ernährung – Entspannung – Bewegung - auf die Signale meines Körpers achten - das machen, was mir Freude macht (Hobbys etc.) – genießen – ein gutes Buch lesen – meine Lieblingsmusik hören – Zeit mit lieben Menschen verbringen – über meine Gefühle sprechen – mich persönlich weiterentwickeln –an meinen Zielen arbeiten – optimistisch sein – mir selbst Anerkennung schenken für das, was ich erreicht/geschafft habe – Vertrauen in mich…</a:t>
            </a:r>
            <a:endParaRPr lang="de-DE" sz="1200" dirty="0">
              <a:effectLst/>
              <a:latin typeface="Calibri"/>
              <a:ea typeface="Calibri"/>
              <a:cs typeface="Times New Roman"/>
            </a:endParaRPr>
          </a:p>
        </p:txBody>
      </p:sp>
    </p:spTree>
    <p:extLst>
      <p:ext uri="{BB962C8B-B14F-4D97-AF65-F5344CB8AC3E}">
        <p14:creationId xmlns:p14="http://schemas.microsoft.com/office/powerpoint/2010/main" val="635852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ltLang="de-DE" b="1" dirty="0">
                <a:solidFill>
                  <a:srgbClr val="841770"/>
                </a:solidFill>
                <a:ea typeface="Calibri" pitchFamily="34" charset="0"/>
                <a:cs typeface="Times New Roman" pitchFamily="18" charset="0"/>
              </a:rPr>
              <a:t>Mein Selbstfürsorge-Korb</a:t>
            </a:r>
            <a:endParaRPr lang="de-DE" dirty="0"/>
          </a:p>
        </p:txBody>
      </p:sp>
      <p:pic>
        <p:nvPicPr>
          <p:cNvPr id="5129" name="Picture 9"/>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838009" y="1661160"/>
            <a:ext cx="6333717" cy="46647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3360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Affirmationen zum Thema Selbstfürsorge</a:t>
            </a:r>
            <a:br>
              <a:rPr lang="de-DE" dirty="0"/>
            </a:br>
            <a:r>
              <a:rPr lang="de-DE" sz="2400" dirty="0"/>
              <a:t>= positive Bestätigungen/ Versicherungen</a:t>
            </a:r>
            <a:endParaRPr lang="de-DE" sz="2400" strike="sngStrike" dirty="0"/>
          </a:p>
        </p:txBody>
      </p:sp>
      <p:sp>
        <p:nvSpPr>
          <p:cNvPr id="3" name="Inhaltsplatzhalter 2"/>
          <p:cNvSpPr>
            <a:spLocks noGrp="1"/>
          </p:cNvSpPr>
          <p:nvPr>
            <p:ph idx="1"/>
          </p:nvPr>
        </p:nvSpPr>
        <p:spPr>
          <a:xfrm>
            <a:off x="677334" y="2042160"/>
            <a:ext cx="8596668" cy="3999202"/>
          </a:xfrm>
        </p:spPr>
        <p:txBody>
          <a:bodyPr>
            <a:normAutofit fontScale="92500" lnSpcReduction="20000"/>
          </a:bodyPr>
          <a:lstStyle/>
          <a:p>
            <a:r>
              <a:rPr lang="de-DE" sz="1900" b="1" dirty="0"/>
              <a:t>Ich bin es wert, dass ich mich um mich selbst kümmere!</a:t>
            </a:r>
          </a:p>
          <a:p>
            <a:r>
              <a:rPr lang="de-DE" sz="1900" b="1" dirty="0"/>
              <a:t>Ich sorge jederzeit gut für mich!</a:t>
            </a:r>
          </a:p>
          <a:p>
            <a:r>
              <a:rPr lang="de-DE" sz="1900" b="1" dirty="0"/>
              <a:t>Ich bin gut so, wie ich bin!</a:t>
            </a:r>
          </a:p>
          <a:p>
            <a:endParaRPr lang="de-DE" sz="1900" b="1" dirty="0"/>
          </a:p>
          <a:p>
            <a:r>
              <a:rPr lang="de-DE" sz="1900" b="1" dirty="0"/>
              <a:t>Ich liebe und akzeptiere mich voll und ganz!</a:t>
            </a:r>
          </a:p>
          <a:p>
            <a:r>
              <a:rPr lang="de-DE" sz="1900" b="1" dirty="0"/>
              <a:t>Ich behandle meinen Körper behutsam und liebevoll.</a:t>
            </a:r>
          </a:p>
          <a:p>
            <a:pPr marL="0" indent="0">
              <a:buNone/>
            </a:pPr>
            <a:endParaRPr lang="de-DE" dirty="0"/>
          </a:p>
          <a:p>
            <a:r>
              <a:rPr lang="de-DE" sz="1900" dirty="0"/>
              <a:t>Affirmationen dienen </a:t>
            </a:r>
            <a:r>
              <a:rPr lang="de-DE" sz="1900" b="1" dirty="0"/>
              <a:t>nicht </a:t>
            </a:r>
            <a:r>
              <a:rPr lang="de-DE" sz="1900" dirty="0"/>
              <a:t>dazu, sich auf das zu konzentrieren, was einem fehlt oder negativ ist. =&gt; Affirmationen dienen dazu, sich auf das zu konzentrieren, </a:t>
            </a:r>
            <a:r>
              <a:rPr lang="de-DE" sz="1900" b="1" dirty="0"/>
              <a:t>was man hat und wie wertvoll das ist.</a:t>
            </a:r>
          </a:p>
          <a:p>
            <a:r>
              <a:rPr lang="de-DE" sz="1900" dirty="0"/>
              <a:t>wichtig: positive Formulierung! (</a:t>
            </a:r>
            <a:r>
              <a:rPr lang="de-DE" sz="1900" strike="sngStrike" dirty="0"/>
              <a:t>nicht, kein, nie…)</a:t>
            </a:r>
          </a:p>
          <a:p>
            <a:r>
              <a:rPr lang="de-DE" sz="1900" dirty="0"/>
              <a:t>Nicht: “Ich will keinen Stress mehr.”, sondern „Ich bin ruhig und gelassen.“ </a:t>
            </a:r>
            <a:endParaRPr lang="de-DE" sz="1900" b="1" dirty="0"/>
          </a:p>
        </p:txBody>
      </p:sp>
    </p:spTree>
    <p:extLst>
      <p:ext uri="{BB962C8B-B14F-4D97-AF65-F5344CB8AC3E}">
        <p14:creationId xmlns:p14="http://schemas.microsoft.com/office/powerpoint/2010/main" val="1052929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77334" y="609600"/>
            <a:ext cx="8596668" cy="1485900"/>
          </a:xfrm>
        </p:spPr>
        <p:txBody>
          <a:bodyPr>
            <a:normAutofit fontScale="90000"/>
          </a:bodyPr>
          <a:lstStyle/>
          <a:p>
            <a:pPr algn="ctr"/>
            <a:r>
              <a:rPr lang="de-DE" sz="2400" dirty="0"/>
              <a:t>Schalten Sie Ihr Mikrofon leise. Nehmen Sie sich ein paar Minuten Zeit, sich diese Affirmationen laut durchzulesen. Machen Sie das, wenn möglich, vor einem Spiegel.</a:t>
            </a:r>
            <a:br>
              <a:rPr lang="de-DE" sz="2400" dirty="0"/>
            </a:br>
            <a:r>
              <a:rPr lang="de-DE" sz="2400" dirty="0"/>
              <a:t>Schreiben Sie die Affirmationen vorher auf.</a:t>
            </a:r>
            <a:br>
              <a:rPr lang="de-DE" sz="2700" dirty="0"/>
            </a:br>
            <a:endParaRPr lang="de-DE" sz="2700" dirty="0"/>
          </a:p>
        </p:txBody>
      </p:sp>
      <p:sp>
        <p:nvSpPr>
          <p:cNvPr id="3" name="Inhaltsplatzhalter 2"/>
          <p:cNvSpPr>
            <a:spLocks noGrp="1"/>
          </p:cNvSpPr>
          <p:nvPr>
            <p:ph idx="1"/>
          </p:nvPr>
        </p:nvSpPr>
        <p:spPr>
          <a:xfrm>
            <a:off x="662094" y="2297749"/>
            <a:ext cx="8596668" cy="3880773"/>
          </a:xfrm>
        </p:spPr>
        <p:txBody>
          <a:bodyPr/>
          <a:lstStyle/>
          <a:p>
            <a:r>
              <a:rPr lang="de-DE" b="1" dirty="0"/>
              <a:t>Ich bin es wert, dass ich mich um mich selbst kümmere!</a:t>
            </a:r>
          </a:p>
          <a:p>
            <a:r>
              <a:rPr lang="de-DE" b="1" dirty="0"/>
              <a:t>Ich darf mich um mich selbst kümmern!</a:t>
            </a:r>
          </a:p>
          <a:p>
            <a:r>
              <a:rPr lang="de-DE" b="1" dirty="0"/>
              <a:t>Ich sorge jederzeit gut für mich!</a:t>
            </a:r>
          </a:p>
          <a:p>
            <a:pPr marL="0" indent="0">
              <a:buNone/>
            </a:pPr>
            <a:endParaRPr lang="de-DE" b="1" dirty="0"/>
          </a:p>
          <a:p>
            <a:r>
              <a:rPr lang="de-DE" b="1" dirty="0"/>
              <a:t>Ich bin gut so, wie ich bin!</a:t>
            </a:r>
          </a:p>
          <a:p>
            <a:endParaRPr lang="de-DE" b="1" dirty="0"/>
          </a:p>
          <a:p>
            <a:r>
              <a:rPr lang="de-DE" b="1" dirty="0"/>
              <a:t>Ich liebe und akzeptiere mich voll und ganz!</a:t>
            </a:r>
          </a:p>
          <a:p>
            <a:r>
              <a:rPr lang="de-DE" b="1" dirty="0"/>
              <a:t>Ich behandle meinen Körper behutsam und liebevoll.</a:t>
            </a:r>
          </a:p>
          <a:p>
            <a:pPr marL="0" indent="0">
              <a:buNone/>
            </a:pPr>
            <a:endParaRPr lang="de-DE" dirty="0"/>
          </a:p>
        </p:txBody>
      </p:sp>
    </p:spTree>
    <p:extLst>
      <p:ext uri="{BB962C8B-B14F-4D97-AF65-F5344CB8AC3E}">
        <p14:creationId xmlns:p14="http://schemas.microsoft.com/office/powerpoint/2010/main" val="3781431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3">
                                            <p:txEl>
                                              <p:pRg st="0" end="0"/>
                                            </p:txEl>
                                          </p:spTgt>
                                        </p:tgtEl>
                                        <p:attrNameLst>
                                          <p:attrName>style.color</p:attrName>
                                        </p:attrNameLst>
                                      </p:cBhvr>
                                      <p:to>
                                        <p:clrVal>
                                          <a:schemeClr val="accent2"/>
                                        </p:clrVal>
                                      </p:to>
                                    </p:set>
                                    <p:set>
                                      <p:cBhvr>
                                        <p:cTn id="7" dur="500" fill="hold"/>
                                        <p:tgtEl>
                                          <p:spTgt spid="3">
                                            <p:txEl>
                                              <p:pRg st="0" end="0"/>
                                            </p:txEl>
                                          </p:spTgt>
                                        </p:tgtEl>
                                        <p:attrNameLst>
                                          <p:attrName>fillcolor</p:attrName>
                                        </p:attrNameLst>
                                      </p:cBhvr>
                                      <p:to>
                                        <p:clrVal>
                                          <a:schemeClr val="accent2"/>
                                        </p:clrVal>
                                      </p:to>
                                    </p:set>
                                    <p:set>
                                      <p:cBhvr>
                                        <p:cTn id="8" dur="500" fill="hold"/>
                                        <p:tgtEl>
                                          <p:spTgt spid="3">
                                            <p:txEl>
                                              <p:pRg st="0" end="0"/>
                                            </p:txEl>
                                          </p:spTgt>
                                        </p:tgtEl>
                                        <p:attrNameLst>
                                          <p:attrName>fill.type</p:attrName>
                                        </p:attrNameLst>
                                      </p:cBhvr>
                                      <p:to>
                                        <p:strVal val="solid"/>
                                      </p:to>
                                    </p:set>
                                  </p:childTnLst>
                                </p:cTn>
                              </p:par>
                              <p:par>
                                <p:cTn id="9" presetID="16" presetClass="emph" presetSubtype="0" fill="hold" nodeType="withEffect">
                                  <p:stCondLst>
                                    <p:cond delay="0"/>
                                  </p:stCondLst>
                                  <p:iterate type="lt">
                                    <p:tmPct val="4000"/>
                                  </p:iterate>
                                  <p:childTnLst>
                                    <p:set>
                                      <p:cBhvr override="childStyle">
                                        <p:cTn id="10" dur="500" fill="hold"/>
                                        <p:tgtEl>
                                          <p:spTgt spid="3">
                                            <p:txEl>
                                              <p:pRg st="1" end="1"/>
                                            </p:txEl>
                                          </p:spTgt>
                                        </p:tgtEl>
                                        <p:attrNameLst>
                                          <p:attrName>style.color</p:attrName>
                                        </p:attrNameLst>
                                      </p:cBhvr>
                                      <p:to>
                                        <p:clrVal>
                                          <a:schemeClr val="accent2"/>
                                        </p:clrVal>
                                      </p:to>
                                    </p:set>
                                    <p:set>
                                      <p:cBhvr>
                                        <p:cTn id="11" dur="500" fill="hold"/>
                                        <p:tgtEl>
                                          <p:spTgt spid="3">
                                            <p:txEl>
                                              <p:pRg st="1" end="1"/>
                                            </p:txEl>
                                          </p:spTgt>
                                        </p:tgtEl>
                                        <p:attrNameLst>
                                          <p:attrName>fillcolor</p:attrName>
                                        </p:attrNameLst>
                                      </p:cBhvr>
                                      <p:to>
                                        <p:clrVal>
                                          <a:schemeClr val="accent2"/>
                                        </p:clrVal>
                                      </p:to>
                                    </p:set>
                                    <p:set>
                                      <p:cBhvr>
                                        <p:cTn id="12" dur="500" fill="hold"/>
                                        <p:tgtEl>
                                          <p:spTgt spid="3">
                                            <p:txEl>
                                              <p:pRg st="1" end="1"/>
                                            </p:txEl>
                                          </p:spTgt>
                                        </p:tgtEl>
                                        <p:attrNameLst>
                                          <p:attrName>fill.type</p:attrName>
                                        </p:attrNameLst>
                                      </p:cBhvr>
                                      <p:to>
                                        <p:strVal val="solid"/>
                                      </p:to>
                                    </p:set>
                                  </p:childTnLst>
                                </p:cTn>
                              </p:par>
                              <p:par>
                                <p:cTn id="13" presetID="16" presetClass="emph" presetSubtype="0" fill="hold" nodeType="withEffect">
                                  <p:stCondLst>
                                    <p:cond delay="0"/>
                                  </p:stCondLst>
                                  <p:iterate type="lt">
                                    <p:tmPct val="4000"/>
                                  </p:iterate>
                                  <p:childTnLst>
                                    <p:set>
                                      <p:cBhvr override="childStyle">
                                        <p:cTn id="14" dur="500" fill="hold"/>
                                        <p:tgtEl>
                                          <p:spTgt spid="3">
                                            <p:txEl>
                                              <p:pRg st="2" end="2"/>
                                            </p:txEl>
                                          </p:spTgt>
                                        </p:tgtEl>
                                        <p:attrNameLst>
                                          <p:attrName>style.color</p:attrName>
                                        </p:attrNameLst>
                                      </p:cBhvr>
                                      <p:to>
                                        <p:clrVal>
                                          <a:schemeClr val="accent2"/>
                                        </p:clrVal>
                                      </p:to>
                                    </p:set>
                                    <p:set>
                                      <p:cBhvr>
                                        <p:cTn id="15" dur="500" fill="hold"/>
                                        <p:tgtEl>
                                          <p:spTgt spid="3">
                                            <p:txEl>
                                              <p:pRg st="2" end="2"/>
                                            </p:txEl>
                                          </p:spTgt>
                                        </p:tgtEl>
                                        <p:attrNameLst>
                                          <p:attrName>fillcolor</p:attrName>
                                        </p:attrNameLst>
                                      </p:cBhvr>
                                      <p:to>
                                        <p:clrVal>
                                          <a:schemeClr val="accent2"/>
                                        </p:clrVal>
                                      </p:to>
                                    </p:set>
                                    <p:set>
                                      <p:cBhvr>
                                        <p:cTn id="16" dur="500" fill="hold"/>
                                        <p:tgtEl>
                                          <p:spTgt spid="3">
                                            <p:txEl>
                                              <p:pRg st="2" end="2"/>
                                            </p:txEl>
                                          </p:spTgt>
                                        </p:tgtEl>
                                        <p:attrNameLst>
                                          <p:attrName>fill.type</p:attrName>
                                        </p:attrNameLst>
                                      </p:cBhvr>
                                      <p:to>
                                        <p:strVal val="solid"/>
                                      </p:to>
                                    </p:set>
                                  </p:childTnLst>
                                </p:cTn>
                              </p:par>
                              <p:par>
                                <p:cTn id="17" presetID="16" presetClass="emph" presetSubtype="0" fill="hold" nodeType="withEffect">
                                  <p:stCondLst>
                                    <p:cond delay="0"/>
                                  </p:stCondLst>
                                  <p:iterate type="lt">
                                    <p:tmPct val="4000"/>
                                  </p:iterate>
                                  <p:childTnLst>
                                    <p:set>
                                      <p:cBhvr override="childStyle">
                                        <p:cTn id="18" dur="500" fill="hold"/>
                                        <p:tgtEl>
                                          <p:spTgt spid="3">
                                            <p:txEl>
                                              <p:pRg st="4" end="4"/>
                                            </p:txEl>
                                          </p:spTgt>
                                        </p:tgtEl>
                                        <p:attrNameLst>
                                          <p:attrName>style.color</p:attrName>
                                        </p:attrNameLst>
                                      </p:cBhvr>
                                      <p:to>
                                        <p:clrVal>
                                          <a:schemeClr val="accent2"/>
                                        </p:clrVal>
                                      </p:to>
                                    </p:set>
                                    <p:set>
                                      <p:cBhvr>
                                        <p:cTn id="19" dur="500" fill="hold"/>
                                        <p:tgtEl>
                                          <p:spTgt spid="3">
                                            <p:txEl>
                                              <p:pRg st="4" end="4"/>
                                            </p:txEl>
                                          </p:spTgt>
                                        </p:tgtEl>
                                        <p:attrNameLst>
                                          <p:attrName>fillcolor</p:attrName>
                                        </p:attrNameLst>
                                      </p:cBhvr>
                                      <p:to>
                                        <p:clrVal>
                                          <a:schemeClr val="accent2"/>
                                        </p:clrVal>
                                      </p:to>
                                    </p:set>
                                    <p:set>
                                      <p:cBhvr>
                                        <p:cTn id="20" dur="500" fill="hold"/>
                                        <p:tgtEl>
                                          <p:spTgt spid="3">
                                            <p:txEl>
                                              <p:pRg st="4" end="4"/>
                                            </p:txEl>
                                          </p:spTgt>
                                        </p:tgtEl>
                                        <p:attrNameLst>
                                          <p:attrName>fill.type</p:attrName>
                                        </p:attrNameLst>
                                      </p:cBhvr>
                                      <p:to>
                                        <p:strVal val="solid"/>
                                      </p:to>
                                    </p:set>
                                  </p:childTnLst>
                                </p:cTn>
                              </p:par>
                              <p:par>
                                <p:cTn id="21" presetID="16" presetClass="emph" presetSubtype="0" fill="hold" nodeType="withEffect">
                                  <p:stCondLst>
                                    <p:cond delay="0"/>
                                  </p:stCondLst>
                                  <p:iterate type="lt">
                                    <p:tmPct val="4000"/>
                                  </p:iterate>
                                  <p:childTnLst>
                                    <p:set>
                                      <p:cBhvr override="childStyle">
                                        <p:cTn id="22" dur="500" fill="hold"/>
                                        <p:tgtEl>
                                          <p:spTgt spid="3">
                                            <p:txEl>
                                              <p:pRg st="6" end="6"/>
                                            </p:txEl>
                                          </p:spTgt>
                                        </p:tgtEl>
                                        <p:attrNameLst>
                                          <p:attrName>style.color</p:attrName>
                                        </p:attrNameLst>
                                      </p:cBhvr>
                                      <p:to>
                                        <p:clrVal>
                                          <a:schemeClr val="accent2"/>
                                        </p:clrVal>
                                      </p:to>
                                    </p:set>
                                    <p:set>
                                      <p:cBhvr>
                                        <p:cTn id="23" dur="500" fill="hold"/>
                                        <p:tgtEl>
                                          <p:spTgt spid="3">
                                            <p:txEl>
                                              <p:pRg st="6" end="6"/>
                                            </p:txEl>
                                          </p:spTgt>
                                        </p:tgtEl>
                                        <p:attrNameLst>
                                          <p:attrName>fillcolor</p:attrName>
                                        </p:attrNameLst>
                                      </p:cBhvr>
                                      <p:to>
                                        <p:clrVal>
                                          <a:schemeClr val="accent2"/>
                                        </p:clrVal>
                                      </p:to>
                                    </p:set>
                                    <p:set>
                                      <p:cBhvr>
                                        <p:cTn id="24" dur="500" fill="hold"/>
                                        <p:tgtEl>
                                          <p:spTgt spid="3">
                                            <p:txEl>
                                              <p:pRg st="6" end="6"/>
                                            </p:txEl>
                                          </p:spTgt>
                                        </p:tgtEl>
                                        <p:attrNameLst>
                                          <p:attrName>fill.type</p:attrName>
                                        </p:attrNameLst>
                                      </p:cBhvr>
                                      <p:to>
                                        <p:strVal val="solid"/>
                                      </p:to>
                                    </p:set>
                                  </p:childTnLst>
                                </p:cTn>
                              </p:par>
                              <p:par>
                                <p:cTn id="25" presetID="16" presetClass="emph" presetSubtype="0" fill="hold" nodeType="withEffect">
                                  <p:stCondLst>
                                    <p:cond delay="0"/>
                                  </p:stCondLst>
                                  <p:iterate type="lt">
                                    <p:tmPct val="4000"/>
                                  </p:iterate>
                                  <p:childTnLst>
                                    <p:set>
                                      <p:cBhvr override="childStyle">
                                        <p:cTn id="26" dur="500" fill="hold"/>
                                        <p:tgtEl>
                                          <p:spTgt spid="3">
                                            <p:txEl>
                                              <p:pRg st="7" end="7"/>
                                            </p:txEl>
                                          </p:spTgt>
                                        </p:tgtEl>
                                        <p:attrNameLst>
                                          <p:attrName>style.color</p:attrName>
                                        </p:attrNameLst>
                                      </p:cBhvr>
                                      <p:to>
                                        <p:clrVal>
                                          <a:schemeClr val="accent2"/>
                                        </p:clrVal>
                                      </p:to>
                                    </p:set>
                                    <p:set>
                                      <p:cBhvr>
                                        <p:cTn id="27" dur="500" fill="hold"/>
                                        <p:tgtEl>
                                          <p:spTgt spid="3">
                                            <p:txEl>
                                              <p:pRg st="7" end="7"/>
                                            </p:txEl>
                                          </p:spTgt>
                                        </p:tgtEl>
                                        <p:attrNameLst>
                                          <p:attrName>fillcolor</p:attrName>
                                        </p:attrNameLst>
                                      </p:cBhvr>
                                      <p:to>
                                        <p:clrVal>
                                          <a:schemeClr val="accent2"/>
                                        </p:clrVal>
                                      </p:to>
                                    </p:set>
                                    <p:set>
                                      <p:cBhvr>
                                        <p:cTn id="28" dur="500" fill="hold"/>
                                        <p:tgtEl>
                                          <p:spTgt spid="3">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Quellen der Graphiken:</a:t>
            </a:r>
          </a:p>
        </p:txBody>
      </p:sp>
      <p:sp>
        <p:nvSpPr>
          <p:cNvPr id="3" name="Inhaltsplatzhalter 2"/>
          <p:cNvSpPr>
            <a:spLocks noGrp="1"/>
          </p:cNvSpPr>
          <p:nvPr>
            <p:ph idx="1"/>
          </p:nvPr>
        </p:nvSpPr>
        <p:spPr/>
        <p:txBody>
          <a:bodyPr/>
          <a:lstStyle/>
          <a:p>
            <a:r>
              <a:rPr lang="de-DE" dirty="0">
                <a:hlinkClick r:id="rId2"/>
              </a:rPr>
              <a:t>www.pixabay.com</a:t>
            </a:r>
            <a:endParaRPr lang="de-DE" dirty="0"/>
          </a:p>
          <a:p>
            <a:r>
              <a:rPr lang="de-DE" dirty="0"/>
              <a:t>Selbst erstellt  </a:t>
            </a:r>
          </a:p>
          <a:p>
            <a:endParaRPr lang="de-DE" dirty="0"/>
          </a:p>
          <a:p>
            <a:endParaRPr lang="de-DE" dirty="0"/>
          </a:p>
        </p:txBody>
      </p:sp>
    </p:spTree>
    <p:extLst>
      <p:ext uri="{BB962C8B-B14F-4D97-AF65-F5344CB8AC3E}">
        <p14:creationId xmlns:p14="http://schemas.microsoft.com/office/powerpoint/2010/main" val="261196158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1.7|3.1|6.1"/>
</p:tagLst>
</file>

<file path=ppt/theme/theme1.xml><?xml version="1.0" encoding="utf-8"?>
<a:theme xmlns:a="http://schemas.openxmlformats.org/drawingml/2006/main" name="Facette">
  <a:themeElements>
    <a:clrScheme name="Benutzerdefiniert 1">
      <a:dk1>
        <a:sysClr val="windowText" lastClr="000000"/>
      </a:dk1>
      <a:lt1>
        <a:sysClr val="window" lastClr="FFFFFF"/>
      </a:lt1>
      <a:dk2>
        <a:srgbClr val="44546A"/>
      </a:dk2>
      <a:lt2>
        <a:srgbClr val="E7E6E6"/>
      </a:lt2>
      <a:accent1>
        <a:srgbClr val="841770"/>
      </a:accent1>
      <a:accent2>
        <a:srgbClr val="A39E26"/>
      </a:accent2>
      <a:accent3>
        <a:srgbClr val="DCDC00"/>
      </a:accent3>
      <a:accent4>
        <a:srgbClr val="FFC000"/>
      </a:accent4>
      <a:accent5>
        <a:srgbClr val="5B9BD5"/>
      </a:accent5>
      <a:accent6>
        <a:srgbClr val="70AD47"/>
      </a:accent6>
      <a:hlink>
        <a:srgbClr val="0563C1"/>
      </a:hlink>
      <a:folHlink>
        <a:srgbClr val="954F72"/>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688</Words>
  <Application>Microsoft Office PowerPoint</Application>
  <PresentationFormat>Breitbild</PresentationFormat>
  <Paragraphs>71</Paragraphs>
  <Slides>9</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9</vt:i4>
      </vt:variant>
    </vt:vector>
  </HeadingPairs>
  <TitlesOfParts>
    <vt:vector size="15" baseType="lpstr">
      <vt:lpstr>Arial</vt:lpstr>
      <vt:lpstr>Calibri</vt:lpstr>
      <vt:lpstr>Trebuchet MS</vt:lpstr>
      <vt:lpstr>Wingdings</vt:lpstr>
      <vt:lpstr>Wingdings 3</vt:lpstr>
      <vt:lpstr>Facette</vt:lpstr>
      <vt:lpstr>PowerPoint-Präsentation</vt:lpstr>
      <vt:lpstr>Selbstfürsorge Selbstfürsorge = Ich sorge für mich selbst   Ich achte auf mich, damit es mir gut geht.</vt:lpstr>
      <vt:lpstr>Aufgabe: Mindmap  </vt:lpstr>
      <vt:lpstr>PowerPoint-Präsentation</vt:lpstr>
      <vt:lpstr>Mein Selbstfürsorge-Korb</vt:lpstr>
      <vt:lpstr>Mein Selbstfürsorge-Korb</vt:lpstr>
      <vt:lpstr>Affirmationen zum Thema Selbstfürsorge = positive Bestätigungen/ Versicherungen</vt:lpstr>
      <vt:lpstr>Schalten Sie Ihr Mikrofon leise. Nehmen Sie sich ein paar Minuten Zeit, sich diese Affirmationen laut durchzulesen. Machen Sie das, wenn möglich, vor einem Spiegel. Schreiben Sie die Affirmationen vorher auf. </vt:lpstr>
      <vt:lpstr>Quellen der Graphiken: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Ursula Zechner-Möderndorfer</dc:creator>
  <cp:lastModifiedBy>Britta Ungermanns</cp:lastModifiedBy>
  <cp:revision>209</cp:revision>
  <cp:lastPrinted>2021-01-18T14:02:44Z</cp:lastPrinted>
  <dcterms:created xsi:type="dcterms:W3CDTF">2020-03-18T08:53:30Z</dcterms:created>
  <dcterms:modified xsi:type="dcterms:W3CDTF">2021-09-28T06:11:59Z</dcterms:modified>
</cp:coreProperties>
</file>