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4" r:id="rId1"/>
  </p:sldMasterIdLst>
  <p:notesMasterIdLst>
    <p:notesMasterId r:id="rId20"/>
  </p:notesMasterIdLst>
  <p:handoutMasterIdLst>
    <p:handoutMasterId r:id="rId21"/>
  </p:handoutMasterIdLst>
  <p:sldIdLst>
    <p:sldId id="258" r:id="rId2"/>
    <p:sldId id="398" r:id="rId3"/>
    <p:sldId id="400" r:id="rId4"/>
    <p:sldId id="404" r:id="rId5"/>
    <p:sldId id="399" r:id="rId6"/>
    <p:sldId id="401" r:id="rId7"/>
    <p:sldId id="377" r:id="rId8"/>
    <p:sldId id="388" r:id="rId9"/>
    <p:sldId id="389" r:id="rId10"/>
    <p:sldId id="390" r:id="rId11"/>
    <p:sldId id="391" r:id="rId12"/>
    <p:sldId id="392" r:id="rId13"/>
    <p:sldId id="393" r:id="rId14"/>
    <p:sldId id="394" r:id="rId15"/>
    <p:sldId id="395" r:id="rId16"/>
    <p:sldId id="396" r:id="rId17"/>
    <p:sldId id="397" r:id="rId18"/>
    <p:sldId id="402" r:id="rId19"/>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9E26"/>
    <a:srgbClr val="DCD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30E1919-F780-40BD-A199-652350776707}"/>
              </a:ext>
            </a:extLst>
          </p:cNvPr>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de-DE"/>
          </a:p>
        </p:txBody>
      </p:sp>
      <p:sp>
        <p:nvSpPr>
          <p:cNvPr id="3" name="Datumsplatzhalter 2">
            <a:extLst>
              <a:ext uri="{FF2B5EF4-FFF2-40B4-BE49-F238E27FC236}">
                <a16:creationId xmlns:a16="http://schemas.microsoft.com/office/drawing/2014/main" id="{A26E6A1E-8487-4C94-972D-E6EE02154018}"/>
              </a:ext>
            </a:extLst>
          </p:cNvPr>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EDEA4C1A-37E6-4E03-82C1-CFA0948FCE23}" type="datetimeFigureOut">
              <a:rPr lang="de-DE" smtClean="0"/>
              <a:t>27.09.2021</a:t>
            </a:fld>
            <a:endParaRPr lang="de-DE"/>
          </a:p>
        </p:txBody>
      </p:sp>
      <p:sp>
        <p:nvSpPr>
          <p:cNvPr id="4" name="Fußzeilenplatzhalter 3">
            <a:extLst>
              <a:ext uri="{FF2B5EF4-FFF2-40B4-BE49-F238E27FC236}">
                <a16:creationId xmlns:a16="http://schemas.microsoft.com/office/drawing/2014/main" id="{88D0BCED-22F9-4276-B8B0-153472222F06}"/>
              </a:ext>
            </a:extLst>
          </p:cNvPr>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de-DE"/>
          </a:p>
        </p:txBody>
      </p:sp>
      <p:sp>
        <p:nvSpPr>
          <p:cNvPr id="5" name="Foliennummernplatzhalter 4">
            <a:extLst>
              <a:ext uri="{FF2B5EF4-FFF2-40B4-BE49-F238E27FC236}">
                <a16:creationId xmlns:a16="http://schemas.microsoft.com/office/drawing/2014/main" id="{EE2E35AA-AE89-48F0-BB07-E5BB19F4C709}"/>
              </a:ext>
            </a:extLst>
          </p:cNvPr>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6D5A3172-3F16-411B-B2AA-51BA3B08B939}" type="slidenum">
              <a:rPr lang="de-DE" smtClean="0"/>
              <a:t>‹Nr.›</a:t>
            </a:fld>
            <a:endParaRPr lang="de-DE"/>
          </a:p>
        </p:txBody>
      </p:sp>
    </p:spTree>
    <p:extLst>
      <p:ext uri="{BB962C8B-B14F-4D97-AF65-F5344CB8AC3E}">
        <p14:creationId xmlns:p14="http://schemas.microsoft.com/office/powerpoint/2010/main" val="141814570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de-DE"/>
          </a:p>
        </p:txBody>
      </p:sp>
      <p:sp>
        <p:nvSpPr>
          <p:cNvPr id="3" name="Datumsplatzhalt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B75C3FE3-1EBE-4386-966C-CB7E58E0D533}" type="datetimeFigureOut">
              <a:rPr lang="de-DE" smtClean="0"/>
              <a:t>27.09.2021</a:t>
            </a:fld>
            <a:endParaRPr lang="de-DE"/>
          </a:p>
        </p:txBody>
      </p:sp>
      <p:sp>
        <p:nvSpPr>
          <p:cNvPr id="4" name="Folienbildplatzhalt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de-DE"/>
          </a:p>
        </p:txBody>
      </p:sp>
      <p:sp>
        <p:nvSpPr>
          <p:cNvPr id="5" name="Notizenplatzhalt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de-DE"/>
          </a:p>
        </p:txBody>
      </p:sp>
      <p:sp>
        <p:nvSpPr>
          <p:cNvPr id="7" name="Foliennummernplatzhalt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1E25659C-87E1-4D46-9D0C-5AF4463329A4}" type="slidenum">
              <a:rPr lang="de-DE" smtClean="0"/>
              <a:t>‹Nr.›</a:t>
            </a:fld>
            <a:endParaRPr lang="de-DE"/>
          </a:p>
        </p:txBody>
      </p:sp>
    </p:spTree>
    <p:extLst>
      <p:ext uri="{BB962C8B-B14F-4D97-AF65-F5344CB8AC3E}">
        <p14:creationId xmlns:p14="http://schemas.microsoft.com/office/powerpoint/2010/main" val="344584229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e-DE"/>
              <a:t>Mastertitelformat bearbeiten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3888E4C3-A2BB-47EE-989F-3F2F5495241F}" type="datetime1">
              <a:rPr lang="de-DE" smtClean="0"/>
              <a:t>27.09.2021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920FE44-CF2C-4E83-A988-FAAA235E7DDA}" type="slidenum">
              <a:rPr lang="de-DE" smtClean="0"/>
              <a:t>‹Nr.›</a:t>
            </a:fld>
            <a:endParaRPr lang="de-DE"/>
          </a:p>
        </p:txBody>
      </p:sp>
    </p:spTree>
    <p:extLst>
      <p:ext uri="{BB962C8B-B14F-4D97-AF65-F5344CB8AC3E}">
        <p14:creationId xmlns:p14="http://schemas.microsoft.com/office/powerpoint/2010/main" val="2087534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9640A152-9D56-4E57-804F-4E94B4E58C49}" type="datetime1">
              <a:rPr lang="de-DE" smtClean="0"/>
              <a:t>27.09.2021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920FE44-CF2C-4E83-A988-FAAA235E7DDA}" type="slidenum">
              <a:rPr lang="de-DE" smtClean="0"/>
              <a:t>‹Nr.›</a:t>
            </a:fld>
            <a:endParaRPr lang="de-DE"/>
          </a:p>
        </p:txBody>
      </p:sp>
    </p:spTree>
    <p:extLst>
      <p:ext uri="{BB962C8B-B14F-4D97-AF65-F5344CB8AC3E}">
        <p14:creationId xmlns:p14="http://schemas.microsoft.com/office/powerpoint/2010/main" val="3991937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EEE1703-51D8-439A-9548-3EBC03021668}" type="datetime1">
              <a:rPr lang="de-DE" smtClean="0"/>
              <a:t>27.09.2021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920FE44-CF2C-4E83-A988-FAAA235E7DDA}" type="slidenum">
              <a:rPr lang="de-DE" smtClean="0"/>
              <a:t>‹Nr.›</a:t>
            </a:fld>
            <a:endParaRPr lang="de-DE"/>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18255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B48F933-360D-4642-8C24-F0AD0C5880EC}" type="datetime1">
              <a:rPr lang="de-DE" smtClean="0"/>
              <a:t>27.09.2021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920FE44-CF2C-4E83-A988-FAAA235E7DDA}" type="slidenum">
              <a:rPr lang="de-DE" smtClean="0"/>
              <a:t>‹Nr.›</a:t>
            </a:fld>
            <a:endParaRPr lang="de-DE"/>
          </a:p>
        </p:txBody>
      </p:sp>
    </p:spTree>
    <p:extLst>
      <p:ext uri="{BB962C8B-B14F-4D97-AF65-F5344CB8AC3E}">
        <p14:creationId xmlns:p14="http://schemas.microsoft.com/office/powerpoint/2010/main" val="1004472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775DD264-8CF7-4951-ABF6-B3E1F377BF2F}" type="datetime1">
              <a:rPr lang="de-DE" smtClean="0"/>
              <a:t>27.09.2021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920FE44-CF2C-4E83-A988-FAAA235E7DDA}" type="slidenum">
              <a:rPr lang="de-DE" smtClean="0"/>
              <a:t>‹Nr.›</a:t>
            </a:fld>
            <a:endParaRPr lang="de-D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15746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DAC14FC1-BB52-4D0D-8A4F-173686F68928}" type="datetime1">
              <a:rPr lang="de-DE" smtClean="0"/>
              <a:t>27.09.2021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920FE44-CF2C-4E83-A988-FAAA235E7DDA}" type="slidenum">
              <a:rPr lang="de-DE" smtClean="0"/>
              <a:t>‹Nr.›</a:t>
            </a:fld>
            <a:endParaRPr lang="de-DE"/>
          </a:p>
        </p:txBody>
      </p:sp>
    </p:spTree>
    <p:extLst>
      <p:ext uri="{BB962C8B-B14F-4D97-AF65-F5344CB8AC3E}">
        <p14:creationId xmlns:p14="http://schemas.microsoft.com/office/powerpoint/2010/main" val="1992403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FCCFC43C-1CBF-4A5D-82A5-5B0C9CDE6EB9}" type="datetime1">
              <a:rPr lang="de-DE" smtClean="0"/>
              <a:t>27.09.2021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920FE44-CF2C-4E83-A988-FAAA235E7DDA}" type="slidenum">
              <a:rPr lang="de-DE" smtClean="0"/>
              <a:t>‹Nr.›</a:t>
            </a:fld>
            <a:endParaRPr lang="de-DE"/>
          </a:p>
        </p:txBody>
      </p:sp>
    </p:spTree>
    <p:extLst>
      <p:ext uri="{BB962C8B-B14F-4D97-AF65-F5344CB8AC3E}">
        <p14:creationId xmlns:p14="http://schemas.microsoft.com/office/powerpoint/2010/main" val="1365467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e-DE"/>
              <a:t>Mastertitelformat bearbeiten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095F192-8226-4488-ACF7-C7302503336E}" type="datetime1">
              <a:rPr lang="de-DE" smtClean="0"/>
              <a:t>27.09.2021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920FE44-CF2C-4E83-A988-FAAA235E7DDA}" type="slidenum">
              <a:rPr lang="de-DE" smtClean="0"/>
              <a:t>‹Nr.›</a:t>
            </a:fld>
            <a:endParaRPr lang="de-DE"/>
          </a:p>
        </p:txBody>
      </p:sp>
    </p:spTree>
    <p:extLst>
      <p:ext uri="{BB962C8B-B14F-4D97-AF65-F5344CB8AC3E}">
        <p14:creationId xmlns:p14="http://schemas.microsoft.com/office/powerpoint/2010/main" val="1815204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76AF9A67-7358-459C-A77F-48F92B127ABF}" type="datetime1">
              <a:rPr lang="de-DE" smtClean="0"/>
              <a:t>27.09.2021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920FE44-CF2C-4E83-A988-FAAA235E7DDA}" type="slidenum">
              <a:rPr lang="de-DE" smtClean="0"/>
              <a:t>‹Nr.›</a:t>
            </a:fld>
            <a:endParaRPr lang="de-DE"/>
          </a:p>
        </p:txBody>
      </p:sp>
    </p:spTree>
    <p:extLst>
      <p:ext uri="{BB962C8B-B14F-4D97-AF65-F5344CB8AC3E}">
        <p14:creationId xmlns:p14="http://schemas.microsoft.com/office/powerpoint/2010/main" val="2851390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57047A97-CF16-4799-90D9-5823616AA40F}" type="datetime1">
              <a:rPr lang="de-DE" smtClean="0"/>
              <a:t>27.09.2021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920FE44-CF2C-4E83-A988-FAAA235E7DDA}" type="slidenum">
              <a:rPr lang="de-DE" smtClean="0"/>
              <a:t>‹Nr.›</a:t>
            </a:fld>
            <a:endParaRPr lang="de-DE"/>
          </a:p>
        </p:txBody>
      </p:sp>
    </p:spTree>
    <p:extLst>
      <p:ext uri="{BB962C8B-B14F-4D97-AF65-F5344CB8AC3E}">
        <p14:creationId xmlns:p14="http://schemas.microsoft.com/office/powerpoint/2010/main" val="4280663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DA0D7F47-9BE7-485B-9CF2-9772F1501B10}" type="datetime1">
              <a:rPr lang="de-DE" smtClean="0"/>
              <a:t>27.09.2021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920FE44-CF2C-4E83-A988-FAAA235E7DDA}" type="slidenum">
              <a:rPr lang="de-DE" smtClean="0"/>
              <a:t>‹Nr.›</a:t>
            </a:fld>
            <a:endParaRPr lang="de-DE"/>
          </a:p>
        </p:txBody>
      </p:sp>
    </p:spTree>
    <p:extLst>
      <p:ext uri="{BB962C8B-B14F-4D97-AF65-F5344CB8AC3E}">
        <p14:creationId xmlns:p14="http://schemas.microsoft.com/office/powerpoint/2010/main" val="1101500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A413E4B2-E852-47F8-A540-5C6E0FAE9649}" type="datetime1">
              <a:rPr lang="de-DE" smtClean="0"/>
              <a:t>27.09.2021</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F920FE44-CF2C-4E83-A988-FAAA235E7DDA}" type="slidenum">
              <a:rPr lang="de-DE" smtClean="0"/>
              <a:t>‹Nr.›</a:t>
            </a:fld>
            <a:endParaRPr lang="de-DE"/>
          </a:p>
        </p:txBody>
      </p:sp>
    </p:spTree>
    <p:extLst>
      <p:ext uri="{BB962C8B-B14F-4D97-AF65-F5344CB8AC3E}">
        <p14:creationId xmlns:p14="http://schemas.microsoft.com/office/powerpoint/2010/main" val="934379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E0006503-8E50-4FA2-850E-A3295502C764}" type="datetime1">
              <a:rPr lang="de-DE" smtClean="0"/>
              <a:t>27.09.2021</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F920FE44-CF2C-4E83-A988-FAAA235E7DDA}" type="slidenum">
              <a:rPr lang="de-DE" smtClean="0"/>
              <a:t>‹Nr.›</a:t>
            </a:fld>
            <a:endParaRPr lang="de-DE"/>
          </a:p>
        </p:txBody>
      </p:sp>
    </p:spTree>
    <p:extLst>
      <p:ext uri="{BB962C8B-B14F-4D97-AF65-F5344CB8AC3E}">
        <p14:creationId xmlns:p14="http://schemas.microsoft.com/office/powerpoint/2010/main" val="2357174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D35B49-B257-42D4-8673-318F65F3CBD3}" type="datetime1">
              <a:rPr lang="de-DE" smtClean="0"/>
              <a:t>27.09.2021</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F920FE44-CF2C-4E83-A988-FAAA235E7DDA}" type="slidenum">
              <a:rPr lang="de-DE" smtClean="0"/>
              <a:t>‹Nr.›</a:t>
            </a:fld>
            <a:endParaRPr lang="de-DE"/>
          </a:p>
        </p:txBody>
      </p:sp>
    </p:spTree>
    <p:extLst>
      <p:ext uri="{BB962C8B-B14F-4D97-AF65-F5344CB8AC3E}">
        <p14:creationId xmlns:p14="http://schemas.microsoft.com/office/powerpoint/2010/main" val="3199135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e-DE"/>
              <a:t>Mastertitelformat bearbeiten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1B61A6F-DCE3-432D-AF71-B889A50E41D4}" type="datetime1">
              <a:rPr lang="de-DE" smtClean="0"/>
              <a:t>27.09.2021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920FE44-CF2C-4E83-A988-FAAA235E7DDA}" type="slidenum">
              <a:rPr lang="de-DE" smtClean="0"/>
              <a:t>‹Nr.›</a:t>
            </a:fld>
            <a:endParaRPr lang="de-DE"/>
          </a:p>
        </p:txBody>
      </p:sp>
    </p:spTree>
    <p:extLst>
      <p:ext uri="{BB962C8B-B14F-4D97-AF65-F5344CB8AC3E}">
        <p14:creationId xmlns:p14="http://schemas.microsoft.com/office/powerpoint/2010/main" val="983214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1E7DF0A1-44E7-415A-AA3B-8A93580B30DC}" type="datetime1">
              <a:rPr lang="de-DE" smtClean="0"/>
              <a:t>27.09.2021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920FE44-CF2C-4E83-A988-FAAA235E7DDA}" type="slidenum">
              <a:rPr lang="de-DE" smtClean="0"/>
              <a:t>‹Nr.›</a:t>
            </a:fld>
            <a:endParaRPr lang="de-DE"/>
          </a:p>
        </p:txBody>
      </p:sp>
    </p:spTree>
    <p:extLst>
      <p:ext uri="{BB962C8B-B14F-4D97-AF65-F5344CB8AC3E}">
        <p14:creationId xmlns:p14="http://schemas.microsoft.com/office/powerpoint/2010/main" val="174089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3067A6A-9E01-4FCF-B576-A68240F00742}" type="datetime1">
              <a:rPr lang="de-DE" smtClean="0"/>
              <a:t>27.09.2021</a:t>
            </a:fld>
            <a:endParaRPr lang="de-DE"/>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920FE44-CF2C-4E83-A988-FAAA235E7DDA}" type="slidenum">
              <a:rPr lang="de-DE" smtClean="0"/>
              <a:t>‹Nr.›</a:t>
            </a:fld>
            <a:endParaRPr lang="de-DE"/>
          </a:p>
        </p:txBody>
      </p:sp>
    </p:spTree>
    <p:extLst>
      <p:ext uri="{BB962C8B-B14F-4D97-AF65-F5344CB8AC3E}">
        <p14:creationId xmlns:p14="http://schemas.microsoft.com/office/powerpoint/2010/main" val="145892700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reativecommons.org/licenses/by/4.0/deed.de" TargetMode="External"/><Relationship Id="rId3" Type="http://schemas.openxmlformats.org/officeDocument/2006/relationships/image" Target="../media/image1.jpeg"/><Relationship Id="rId7" Type="http://schemas.openxmlformats.org/officeDocument/2006/relationships/hyperlink" Target="http://www.bildungundlernen.at/" TargetMode="Externa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pixabay.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Word_Document1.docx"/><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24B0087F-DC3B-4F68-BC9E-EB583E7FDB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1870" y="5087459"/>
            <a:ext cx="5746608" cy="1094592"/>
          </a:xfrm>
          <a:prstGeom prst="rect">
            <a:avLst/>
          </a:prstGeom>
        </p:spPr>
      </p:pic>
      <p:pic>
        <p:nvPicPr>
          <p:cNvPr id="8" name="Grafik 7">
            <a:extLst>
              <a:ext uri="{FF2B5EF4-FFF2-40B4-BE49-F238E27FC236}">
                <a16:creationId xmlns:a16="http://schemas.microsoft.com/office/drawing/2014/main" id="{BBD68FC3-C624-42C2-A0ED-E0462355A0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0108" y="4162977"/>
            <a:ext cx="5681709" cy="938643"/>
          </a:xfrm>
          <a:prstGeom prst="rect">
            <a:avLst/>
          </a:prstGeom>
        </p:spPr>
      </p:pic>
      <p:pic>
        <p:nvPicPr>
          <p:cNvPr id="1026" name="Picture 2" descr="G:\Bildung und Lernen\2_Projekte\2_Genehmigte Projekte\Bbn 2019-2021\6 Vorlagen\6.1 Logos\Logo Basisbildung neu denken.jpg"/>
          <p:cNvPicPr>
            <a:picLocks noChangeAspect="1" noChangeArrowheads="1"/>
          </p:cNvPicPr>
          <p:nvPr/>
        </p:nvPicPr>
        <p:blipFill rotWithShape="1">
          <a:blip r:embed="rId5">
            <a:extLst>
              <a:ext uri="{28A0092B-C50C-407E-A947-70E740481C1C}">
                <a14:useLocalDpi xmlns:a14="http://schemas.microsoft.com/office/drawing/2010/main" val="0"/>
              </a:ext>
            </a:extLst>
          </a:blip>
          <a:srcRect r="80683"/>
          <a:stretch/>
        </p:blipFill>
        <p:spPr bwMode="auto">
          <a:xfrm>
            <a:off x="826936" y="1334538"/>
            <a:ext cx="1664934" cy="1364024"/>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2966130" y="1758248"/>
            <a:ext cx="5372100" cy="738664"/>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de-DE" sz="4200" b="1" dirty="0"/>
              <a:t>Kompetenzen</a:t>
            </a:r>
          </a:p>
        </p:txBody>
      </p:sp>
      <p:pic>
        <p:nvPicPr>
          <p:cNvPr id="6" name="Grafik 5">
            <a:extLst>
              <a:ext uri="{FF2B5EF4-FFF2-40B4-BE49-F238E27FC236}">
                <a16:creationId xmlns:a16="http://schemas.microsoft.com/office/drawing/2014/main" id="{7DCFC1DC-6B87-4C21-9408-5F456112BDCC}"/>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2656979" y="6260954"/>
            <a:ext cx="884629" cy="332796"/>
          </a:xfrm>
          <a:prstGeom prst="rect">
            <a:avLst/>
          </a:prstGeom>
        </p:spPr>
      </p:pic>
      <p:sp>
        <p:nvSpPr>
          <p:cNvPr id="7" name="Textfeld 2">
            <a:extLst>
              <a:ext uri="{FF2B5EF4-FFF2-40B4-BE49-F238E27FC236}">
                <a16:creationId xmlns:a16="http://schemas.microsoft.com/office/drawing/2014/main" id="{A527226E-D315-453B-B1E4-05BA3EBF2E32}"/>
              </a:ext>
            </a:extLst>
          </p:cNvPr>
          <p:cNvSpPr txBox="1">
            <a:spLocks noChangeArrowheads="1"/>
          </p:cNvSpPr>
          <p:nvPr/>
        </p:nvSpPr>
        <p:spPr bwMode="auto">
          <a:xfrm>
            <a:off x="3607651" y="6214422"/>
            <a:ext cx="5372100" cy="376089"/>
          </a:xfrm>
          <a:prstGeom prst="rect">
            <a:avLst/>
          </a:prstGeom>
          <a:noFill/>
          <a:ln w="9525">
            <a:noFill/>
            <a:miter lim="800000"/>
            <a:headEnd/>
            <a:tailEnd/>
          </a:ln>
        </p:spPr>
        <p:txBody>
          <a:bodyPr rot="0" vert="horz" wrap="square" lIns="36000" tIns="36000" rIns="36000" bIns="36000" anchor="t" anchorCtr="0">
            <a:noAutofit/>
          </a:bodyPr>
          <a:lstStyle/>
          <a:p>
            <a:pPr>
              <a:lnSpc>
                <a:spcPct val="115000"/>
              </a:lnSpc>
              <a:spcBef>
                <a:spcPts val="600"/>
              </a:spcBef>
            </a:pPr>
            <a:r>
              <a:rPr lang="de-DE" sz="900" dirty="0">
                <a:latin typeface="Arial" panose="020B0604020202020204" pitchFamily="34" charset="0"/>
                <a:ea typeface="Times New Roman" panose="02020603050405020304" pitchFamily="18" charset="0"/>
              </a:rPr>
              <a:t>Ursula Zechner-Möderndorfer/Verein für Bildung und Lernen (</a:t>
            </a:r>
            <a:r>
              <a:rPr lang="de-DE" sz="900" dirty="0">
                <a:latin typeface="Arial" panose="020B0604020202020204" pitchFamily="34" charset="0"/>
                <a:ea typeface="Times New Roman" panose="02020603050405020304" pitchFamily="18" charset="0"/>
                <a:hlinkClick r:id="rId7"/>
              </a:rPr>
              <a:t>www.bildungundlernen.at</a:t>
            </a:r>
            <a:r>
              <a:rPr lang="de-DE" sz="900" dirty="0">
                <a:latin typeface="Arial" panose="020B0604020202020204" pitchFamily="34" charset="0"/>
                <a:ea typeface="Times New Roman" panose="02020603050405020304" pitchFamily="18" charset="0"/>
              </a:rPr>
              <a:t>). Dieses Werk ist unter CC BY 4.0 International lizenziert.</a:t>
            </a:r>
            <a:r>
              <a:rPr lang="de-DE" sz="900" u="sng" dirty="0">
                <a:latin typeface="Arial" panose="020B0604020202020204" pitchFamily="34" charset="0"/>
                <a:ea typeface="Times New Roman" panose="02020603050405020304" pitchFamily="18" charset="0"/>
                <a:hlinkClick r:id="rId8">
                  <a:extLst>
                    <a:ext uri="{A12FA001-AC4F-418D-AE19-62706E023703}">
                      <ahyp:hlinkClr xmlns:ahyp="http://schemas.microsoft.com/office/drawing/2018/hyperlinkcolor" val="tx"/>
                    </a:ext>
                  </a:extLst>
                </a:hlinkClick>
              </a:rPr>
              <a:t> https://creativecommons.org/licenses/by/4.0/deed.de</a:t>
            </a:r>
            <a:r>
              <a:rPr lang="de-DE" sz="900" dirty="0">
                <a:latin typeface="Arial" panose="020B0604020202020204" pitchFamily="34" charset="0"/>
                <a:ea typeface="Times New Roman" panose="02020603050405020304" pitchFamily="18" charset="0"/>
              </a:rPr>
              <a:t> </a:t>
            </a:r>
            <a:endParaRPr lang="de-AT" sz="1200" dirty="0">
              <a:latin typeface="Arial" panose="020B0604020202020204" pitchFamily="34" charset="0"/>
              <a:ea typeface="Times New Roman" panose="02020603050405020304" pitchFamily="18" charset="0"/>
            </a:endParaRPr>
          </a:p>
          <a:p>
            <a:pPr eaLnBrk="1" fontAlgn="auto" hangingPunct="1">
              <a:lnSpc>
                <a:spcPct val="115000"/>
              </a:lnSpc>
              <a:spcBef>
                <a:spcPts val="600"/>
              </a:spcBef>
              <a:spcAft>
                <a:spcPts val="0"/>
              </a:spcAft>
            </a:pPr>
            <a:br>
              <a:rPr lang="de-DE" sz="900" dirty="0">
                <a:latin typeface="Arial" panose="020B0604020202020204" pitchFamily="34" charset="0"/>
                <a:ea typeface="Times New Roman" panose="02020603050405020304" pitchFamily="18" charset="0"/>
              </a:rPr>
            </a:br>
            <a:endParaRPr lang="de-AT" sz="1200" dirty="0">
              <a:latin typeface="Arial" panose="020B0604020202020204" pitchFamily="34"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333225172"/>
      </p:ext>
    </p:extLst>
  </p:cSld>
  <p:clrMapOvr>
    <a:masterClrMapping/>
  </p:clrMapOvr>
  <mc:AlternateContent xmlns:mc="http://schemas.openxmlformats.org/markup-compatibility/2006" xmlns:p14="http://schemas.microsoft.com/office/powerpoint/2010/main">
    <mc:Choice Requires="p14">
      <p:transition spd="slow" p14:dur="2000" advTm="18468"/>
    </mc:Choice>
    <mc:Fallback xmlns="">
      <p:transition spd="slow" advTm="184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7"/>
          <p:cNvSpPr txBox="1">
            <a:spLocks/>
          </p:cNvSpPr>
          <p:nvPr/>
        </p:nvSpPr>
        <p:spPr>
          <a:xfrm>
            <a:off x="2369819" y="2922784"/>
            <a:ext cx="2621280" cy="646331"/>
          </a:xfrm>
          <a:prstGeom prst="rect">
            <a:avLst/>
          </a:prstGeom>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14300" indent="0">
              <a:spcBef>
                <a:spcPct val="0"/>
              </a:spcBef>
              <a:buFont typeface="Wingdings 3" charset="2"/>
              <a:buNone/>
            </a:pPr>
            <a:r>
              <a:rPr lang="de-DE" dirty="0">
                <a:solidFill>
                  <a:srgbClr val="841770"/>
                </a:solidFill>
                <a:ea typeface="+mj-ea"/>
                <a:cs typeface="+mj-cs"/>
              </a:rPr>
              <a:t>Ausdauer (ausdauernd sein)</a:t>
            </a:r>
          </a:p>
        </p:txBody>
      </p:sp>
      <p:sp>
        <p:nvSpPr>
          <p:cNvPr id="9" name="Inhaltsplatzhalter 7"/>
          <p:cNvSpPr txBox="1">
            <a:spLocks/>
          </p:cNvSpPr>
          <p:nvPr/>
        </p:nvSpPr>
        <p:spPr>
          <a:xfrm>
            <a:off x="7642860" y="2922784"/>
            <a:ext cx="1813560" cy="369332"/>
          </a:xfrm>
          <a:prstGeom prst="rect">
            <a:avLst/>
          </a:prstGeom>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14300" indent="0">
              <a:spcBef>
                <a:spcPct val="0"/>
              </a:spcBef>
              <a:buFont typeface="Wingdings 3" charset="2"/>
              <a:buNone/>
            </a:pPr>
            <a:r>
              <a:rPr lang="de-DE" dirty="0">
                <a:solidFill>
                  <a:srgbClr val="841770"/>
                </a:solidFill>
                <a:ea typeface="+mj-ea"/>
                <a:cs typeface="+mj-cs"/>
              </a:rPr>
              <a:t>präsentieren</a:t>
            </a:r>
          </a:p>
        </p:txBody>
      </p:sp>
      <p:pic>
        <p:nvPicPr>
          <p:cNvPr id="7170" name="Picture 2" descr="Fax, Weiße Männchen, 3D Model, Freigestellt, 3D, Mod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5355" y="2345414"/>
            <a:ext cx="1967505" cy="1967506"/>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4759" y="1685813"/>
            <a:ext cx="1319202" cy="1319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descr="Umwelt, Schutz, Recycling, Umweltschutz, Verantwortu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32" y="2645212"/>
            <a:ext cx="1804587" cy="1804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690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a:xfrm>
            <a:off x="3192780" y="2192525"/>
            <a:ext cx="1965960" cy="400110"/>
          </a:xfrm>
          <a:prstGeom prst="rect">
            <a:avLst/>
          </a:prstGeom>
        </p:spPr>
        <p:txBody>
          <a:bodyPr wrap="square">
            <a:spAutoFit/>
          </a:bodyPr>
          <a:lstStyle/>
          <a:p>
            <a:pPr marL="0" lvl="0" indent="0">
              <a:spcBef>
                <a:spcPct val="0"/>
              </a:spcBef>
              <a:buNone/>
            </a:pPr>
            <a:r>
              <a:rPr lang="de-DE" sz="2000" dirty="0">
                <a:solidFill>
                  <a:srgbClr val="841770"/>
                </a:solidFill>
                <a:ea typeface="+mj-ea"/>
                <a:cs typeface="+mj-cs"/>
              </a:rPr>
              <a:t>Teamfähigkeit</a:t>
            </a:r>
          </a:p>
        </p:txBody>
      </p:sp>
      <p:sp>
        <p:nvSpPr>
          <p:cNvPr id="9" name="Inhaltsplatzhalter 5"/>
          <p:cNvSpPr txBox="1">
            <a:spLocks/>
          </p:cNvSpPr>
          <p:nvPr/>
        </p:nvSpPr>
        <p:spPr>
          <a:xfrm>
            <a:off x="3331210" y="4248469"/>
            <a:ext cx="1965960" cy="400110"/>
          </a:xfrm>
          <a:prstGeom prst="rect">
            <a:avLst/>
          </a:prstGeom>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ct val="0"/>
              </a:spcBef>
              <a:buFont typeface="Wingdings 3" charset="2"/>
              <a:buNone/>
            </a:pPr>
            <a:r>
              <a:rPr lang="de-DE" sz="2000" dirty="0">
                <a:solidFill>
                  <a:srgbClr val="841770"/>
                </a:solidFill>
                <a:ea typeface="+mj-ea"/>
                <a:cs typeface="+mj-cs"/>
              </a:rPr>
              <a:t>Zeit einteilen</a:t>
            </a:r>
          </a:p>
        </p:txBody>
      </p:sp>
      <p:sp>
        <p:nvSpPr>
          <p:cNvPr id="13" name="Inhaltsplatzhalter 5"/>
          <p:cNvSpPr txBox="1">
            <a:spLocks/>
          </p:cNvSpPr>
          <p:nvPr/>
        </p:nvSpPr>
        <p:spPr>
          <a:xfrm>
            <a:off x="7956550" y="4225609"/>
            <a:ext cx="1965960" cy="707886"/>
          </a:xfrm>
          <a:prstGeom prst="rect">
            <a:avLst/>
          </a:prstGeom>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ct val="0"/>
              </a:spcBef>
              <a:buFont typeface="Wingdings 3" charset="2"/>
              <a:buNone/>
            </a:pPr>
            <a:r>
              <a:rPr lang="de-DE" sz="2000" dirty="0">
                <a:solidFill>
                  <a:srgbClr val="841770"/>
                </a:solidFill>
                <a:ea typeface="+mj-ea"/>
                <a:cs typeface="+mj-cs"/>
              </a:rPr>
              <a:t>Kreativität (kreativ sein)</a:t>
            </a:r>
          </a:p>
        </p:txBody>
      </p:sp>
      <p:sp>
        <p:nvSpPr>
          <p:cNvPr id="15" name="Inhaltsplatzhalter 5"/>
          <p:cNvSpPr txBox="1">
            <a:spLocks/>
          </p:cNvSpPr>
          <p:nvPr/>
        </p:nvSpPr>
        <p:spPr>
          <a:xfrm>
            <a:off x="7819390" y="2049920"/>
            <a:ext cx="1965960" cy="400110"/>
          </a:xfrm>
          <a:prstGeom prst="rect">
            <a:avLst/>
          </a:prstGeom>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ct val="0"/>
              </a:spcBef>
              <a:buFont typeface="Wingdings 3" charset="2"/>
              <a:buNone/>
            </a:pPr>
            <a:r>
              <a:rPr lang="de-DE" sz="2000" dirty="0">
                <a:solidFill>
                  <a:srgbClr val="841770"/>
                </a:solidFill>
                <a:ea typeface="+mj-ea"/>
                <a:cs typeface="+mj-cs"/>
              </a:rPr>
              <a:t>recherchieren</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890" y="1567675"/>
            <a:ext cx="2049920" cy="2049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Suchen, Akten, Aktenablage, Ordner, Beamte, Lu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8170" y="1506563"/>
            <a:ext cx="2111031" cy="2111032"/>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890" y="3617595"/>
            <a:ext cx="2187079" cy="2187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descr="Malen, Weiße Männchen, 3D Model, Freigestellt, 3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70435" y="3718560"/>
            <a:ext cx="2086115" cy="2086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268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7"/>
          <p:cNvSpPr txBox="1">
            <a:spLocks/>
          </p:cNvSpPr>
          <p:nvPr/>
        </p:nvSpPr>
        <p:spPr>
          <a:xfrm>
            <a:off x="2476500" y="2261890"/>
            <a:ext cx="2621280" cy="923330"/>
          </a:xfrm>
          <a:prstGeom prst="rect">
            <a:avLst/>
          </a:prstGeom>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14300" indent="0">
              <a:spcBef>
                <a:spcPct val="0"/>
              </a:spcBef>
              <a:buFont typeface="Wingdings 3" charset="2"/>
              <a:buNone/>
            </a:pPr>
            <a:r>
              <a:rPr lang="de-DE" dirty="0">
                <a:solidFill>
                  <a:srgbClr val="841770"/>
                </a:solidFill>
                <a:ea typeface="+mj-ea"/>
                <a:cs typeface="+mj-cs"/>
              </a:rPr>
              <a:t>Verständnisvoll sein/ empathisch sein/ </a:t>
            </a:r>
            <a:r>
              <a:rPr lang="de-DE" dirty="0" err="1">
                <a:solidFill>
                  <a:srgbClr val="841770"/>
                </a:solidFill>
                <a:ea typeface="+mj-ea"/>
                <a:cs typeface="+mj-cs"/>
              </a:rPr>
              <a:t>Empathiefähigkeit</a:t>
            </a:r>
            <a:endParaRPr lang="de-DE" dirty="0">
              <a:solidFill>
                <a:srgbClr val="841770"/>
              </a:solidFill>
              <a:ea typeface="+mj-ea"/>
              <a:cs typeface="+mj-cs"/>
            </a:endParaRPr>
          </a:p>
        </p:txBody>
      </p:sp>
      <p:sp>
        <p:nvSpPr>
          <p:cNvPr id="7" name="Inhaltsplatzhalter 7"/>
          <p:cNvSpPr txBox="1">
            <a:spLocks/>
          </p:cNvSpPr>
          <p:nvPr/>
        </p:nvSpPr>
        <p:spPr>
          <a:xfrm>
            <a:off x="2514600" y="4160837"/>
            <a:ext cx="2621280" cy="923330"/>
          </a:xfrm>
          <a:prstGeom prst="rect">
            <a:avLst/>
          </a:prstGeom>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14300" indent="0">
              <a:spcBef>
                <a:spcPct val="0"/>
              </a:spcBef>
              <a:buFont typeface="Wingdings 3" charset="2"/>
              <a:buNone/>
            </a:pPr>
            <a:r>
              <a:rPr lang="de-DE" dirty="0" err="1">
                <a:solidFill>
                  <a:srgbClr val="841770"/>
                </a:solidFill>
                <a:ea typeface="+mj-ea"/>
                <a:cs typeface="+mj-cs"/>
              </a:rPr>
              <a:t>Kommunikations</a:t>
            </a:r>
            <a:r>
              <a:rPr lang="de-DE" dirty="0">
                <a:solidFill>
                  <a:srgbClr val="841770"/>
                </a:solidFill>
                <a:ea typeface="+mj-ea"/>
                <a:cs typeface="+mj-cs"/>
              </a:rPr>
              <a:t>=</a:t>
            </a:r>
          </a:p>
          <a:p>
            <a:pPr marL="114300" indent="0">
              <a:spcBef>
                <a:spcPct val="0"/>
              </a:spcBef>
              <a:buFont typeface="Wingdings 3" charset="2"/>
              <a:buNone/>
            </a:pPr>
            <a:r>
              <a:rPr lang="de-DE" dirty="0">
                <a:solidFill>
                  <a:srgbClr val="841770"/>
                </a:solidFill>
                <a:ea typeface="+mj-ea"/>
                <a:cs typeface="+mj-cs"/>
              </a:rPr>
              <a:t>Fähigkeit (mit anderen sprechen)</a:t>
            </a:r>
          </a:p>
        </p:txBody>
      </p:sp>
      <p:sp>
        <p:nvSpPr>
          <p:cNvPr id="9" name="Inhaltsplatzhalter 7"/>
          <p:cNvSpPr txBox="1">
            <a:spLocks/>
          </p:cNvSpPr>
          <p:nvPr/>
        </p:nvSpPr>
        <p:spPr>
          <a:xfrm>
            <a:off x="7467601" y="2446854"/>
            <a:ext cx="2621280" cy="646331"/>
          </a:xfrm>
          <a:prstGeom prst="rect">
            <a:avLst/>
          </a:prstGeom>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14300" indent="0">
              <a:spcBef>
                <a:spcPct val="0"/>
              </a:spcBef>
              <a:buFont typeface="Wingdings 3" charset="2"/>
              <a:buNone/>
            </a:pPr>
            <a:r>
              <a:rPr lang="de-DE" dirty="0">
                <a:solidFill>
                  <a:srgbClr val="841770"/>
                </a:solidFill>
                <a:ea typeface="+mj-ea"/>
                <a:cs typeface="+mj-cs"/>
              </a:rPr>
              <a:t>Lernbereitschaft (lernbereit sein)</a:t>
            </a:r>
          </a:p>
        </p:txBody>
      </p:sp>
      <p:sp>
        <p:nvSpPr>
          <p:cNvPr id="11" name="Inhaltsplatzhalter 7"/>
          <p:cNvSpPr txBox="1">
            <a:spLocks/>
          </p:cNvSpPr>
          <p:nvPr/>
        </p:nvSpPr>
        <p:spPr>
          <a:xfrm>
            <a:off x="8106985" y="4299336"/>
            <a:ext cx="2621280" cy="646331"/>
          </a:xfrm>
          <a:prstGeom prst="rect">
            <a:avLst/>
          </a:prstGeom>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14300" indent="0">
              <a:spcBef>
                <a:spcPct val="0"/>
              </a:spcBef>
              <a:buFont typeface="Wingdings 3" charset="2"/>
              <a:buNone/>
            </a:pPr>
            <a:r>
              <a:rPr lang="de-DE" dirty="0">
                <a:solidFill>
                  <a:srgbClr val="841770"/>
                </a:solidFill>
                <a:ea typeface="+mj-ea"/>
                <a:cs typeface="+mj-cs"/>
              </a:rPr>
              <a:t>Zuverlässigkeit (zuverlässig sein)</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 y="3897917"/>
            <a:ext cx="2095500"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2521" y="1759615"/>
            <a:ext cx="1927880" cy="192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9781" y="3878600"/>
            <a:ext cx="2072640" cy="2072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descr="Fax, Weiße Männchen, 3D Model, Freigestellt, 3D, Mode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658" y="1791677"/>
            <a:ext cx="1736383" cy="173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98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7"/>
          <p:cNvSpPr txBox="1">
            <a:spLocks/>
          </p:cNvSpPr>
          <p:nvPr/>
        </p:nvSpPr>
        <p:spPr>
          <a:xfrm>
            <a:off x="2918461" y="2123688"/>
            <a:ext cx="2621280" cy="369332"/>
          </a:xfrm>
          <a:prstGeom prst="rect">
            <a:avLst/>
          </a:prstGeom>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14300" indent="0">
              <a:spcBef>
                <a:spcPct val="0"/>
              </a:spcBef>
              <a:buFont typeface="Wingdings 3" charset="2"/>
              <a:buNone/>
            </a:pPr>
            <a:r>
              <a:rPr lang="de-DE" dirty="0">
                <a:solidFill>
                  <a:srgbClr val="841770"/>
                </a:solidFill>
                <a:ea typeface="+mj-ea"/>
                <a:cs typeface="+mj-cs"/>
              </a:rPr>
              <a:t>Streit schlichten </a:t>
            </a:r>
          </a:p>
        </p:txBody>
      </p:sp>
      <p:sp>
        <p:nvSpPr>
          <p:cNvPr id="7" name="Inhaltsplatzhalter 7"/>
          <p:cNvSpPr txBox="1">
            <a:spLocks/>
          </p:cNvSpPr>
          <p:nvPr/>
        </p:nvSpPr>
        <p:spPr>
          <a:xfrm>
            <a:off x="3070861" y="4379208"/>
            <a:ext cx="2621280" cy="1200329"/>
          </a:xfrm>
          <a:prstGeom prst="rect">
            <a:avLst/>
          </a:prstGeom>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14300" indent="0">
              <a:spcBef>
                <a:spcPct val="0"/>
              </a:spcBef>
              <a:buFont typeface="Wingdings 3" charset="2"/>
              <a:buNone/>
            </a:pPr>
            <a:r>
              <a:rPr lang="de-DE" dirty="0">
                <a:solidFill>
                  <a:srgbClr val="841770"/>
                </a:solidFill>
                <a:ea typeface="+mj-ea"/>
                <a:cs typeface="+mj-cs"/>
              </a:rPr>
              <a:t>handwerklich geschickt (Ich kann gut basteln; mit Werkzeug umgehen)</a:t>
            </a:r>
          </a:p>
        </p:txBody>
      </p:sp>
      <p:sp>
        <p:nvSpPr>
          <p:cNvPr id="9" name="Inhaltsplatzhalter 7"/>
          <p:cNvSpPr txBox="1">
            <a:spLocks/>
          </p:cNvSpPr>
          <p:nvPr/>
        </p:nvSpPr>
        <p:spPr>
          <a:xfrm>
            <a:off x="7802881" y="2315468"/>
            <a:ext cx="2621280" cy="369332"/>
          </a:xfrm>
          <a:prstGeom prst="rect">
            <a:avLst/>
          </a:prstGeom>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14300" indent="0">
              <a:spcBef>
                <a:spcPct val="0"/>
              </a:spcBef>
              <a:buFont typeface="Wingdings 3" charset="2"/>
              <a:buNone/>
            </a:pPr>
            <a:r>
              <a:rPr lang="de-DE" dirty="0">
                <a:solidFill>
                  <a:srgbClr val="841770"/>
                </a:solidFill>
                <a:ea typeface="+mj-ea"/>
                <a:cs typeface="+mj-cs"/>
              </a:rPr>
              <a:t>durchsetzungsfähig</a:t>
            </a:r>
          </a:p>
        </p:txBody>
      </p:sp>
      <p:sp>
        <p:nvSpPr>
          <p:cNvPr id="11" name="Inhaltsplatzhalter 7"/>
          <p:cNvSpPr txBox="1">
            <a:spLocks/>
          </p:cNvSpPr>
          <p:nvPr/>
        </p:nvSpPr>
        <p:spPr>
          <a:xfrm>
            <a:off x="8016241" y="4484102"/>
            <a:ext cx="2621280" cy="369332"/>
          </a:xfrm>
          <a:prstGeom prst="rect">
            <a:avLst/>
          </a:prstGeom>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14300" indent="0">
              <a:spcBef>
                <a:spcPct val="0"/>
              </a:spcBef>
              <a:buFont typeface="Wingdings 3" charset="2"/>
              <a:buNone/>
            </a:pPr>
            <a:r>
              <a:rPr lang="de-DE" dirty="0">
                <a:solidFill>
                  <a:srgbClr val="841770"/>
                </a:solidFill>
                <a:ea typeface="+mj-ea"/>
                <a:cs typeface="+mj-cs"/>
              </a:rPr>
              <a:t>humorvoll</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3042" y="3672453"/>
            <a:ext cx="2165419" cy="2165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2117" y="1767840"/>
            <a:ext cx="1904613" cy="1904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Fax, Weiße Männchen, 3D Model, Freigestellt, 3D, Mode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1216" y="4013218"/>
            <a:ext cx="1945025" cy="194502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ax, Weiße Männchen, 3D Model, Freigestellt, 3D, Mode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03520" y="1835707"/>
            <a:ext cx="1928900" cy="19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819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Mein Ressourcenbaum</a:t>
            </a:r>
            <a:br>
              <a:rPr lang="de-DE" dirty="0"/>
            </a:br>
            <a:r>
              <a:rPr lang="de-DE" b="1" dirty="0"/>
              <a:t> </a:t>
            </a:r>
            <a:br>
              <a:rPr lang="de-DE" dirty="0"/>
            </a:br>
            <a:r>
              <a:rPr lang="de-DE" dirty="0"/>
              <a:t> </a:t>
            </a:r>
            <a:br>
              <a:rPr lang="de-DE" dirty="0"/>
            </a:br>
            <a:r>
              <a:rPr lang="de-DE" dirty="0"/>
              <a:t> </a:t>
            </a:r>
            <a:br>
              <a:rPr lang="de-DE" dirty="0"/>
            </a:br>
            <a:r>
              <a:rPr lang="de-DE" dirty="0"/>
              <a:t> </a:t>
            </a:r>
            <a:br>
              <a:rPr lang="de-DE" dirty="0"/>
            </a:br>
            <a:r>
              <a:rPr lang="de-DE" dirty="0"/>
              <a:t> </a:t>
            </a:r>
            <a:br>
              <a:rPr lang="de-DE" dirty="0"/>
            </a:br>
            <a:r>
              <a:rPr lang="de-DE" dirty="0"/>
              <a:t> </a:t>
            </a:r>
            <a:br>
              <a:rPr lang="de-DE" dirty="0"/>
            </a:br>
            <a:r>
              <a:rPr lang="de-DE" dirty="0"/>
              <a:t> </a:t>
            </a:r>
            <a:br>
              <a:rPr lang="de-DE" dirty="0"/>
            </a:br>
            <a:r>
              <a:rPr lang="de-DE" dirty="0"/>
              <a:t> </a:t>
            </a:r>
            <a:br>
              <a:rPr lang="de-DE" dirty="0"/>
            </a:br>
            <a:r>
              <a:rPr lang="de-DE" dirty="0"/>
              <a:t> </a:t>
            </a:r>
            <a:br>
              <a:rPr lang="de-DE" dirty="0"/>
            </a:br>
            <a:r>
              <a:rPr lang="de-DE" dirty="0"/>
              <a:t> </a:t>
            </a:r>
            <a:br>
              <a:rPr lang="de-DE" dirty="0"/>
            </a:br>
            <a:r>
              <a:rPr lang="de-DE" dirty="0"/>
              <a:t> </a:t>
            </a:r>
            <a:br>
              <a:rPr lang="de-DE" dirty="0"/>
            </a:br>
            <a:r>
              <a:rPr lang="de-DE" dirty="0"/>
              <a:t> </a:t>
            </a:r>
            <a:br>
              <a:rPr lang="de-DE" dirty="0"/>
            </a:br>
            <a:r>
              <a:rPr lang="de-DE" dirty="0"/>
              <a:t> </a:t>
            </a:r>
            <a:br>
              <a:rPr lang="de-DE" dirty="0"/>
            </a:br>
            <a:r>
              <a:rPr lang="de-DE" dirty="0"/>
              <a:t> </a:t>
            </a:r>
            <a:br>
              <a:rPr lang="de-DE" dirty="0"/>
            </a:br>
            <a:r>
              <a:rPr lang="de-DE" dirty="0"/>
              <a:t> </a:t>
            </a:r>
            <a:br>
              <a:rPr lang="de-DE" dirty="0"/>
            </a:br>
            <a:r>
              <a:rPr lang="de-DE" dirty="0"/>
              <a:t> </a:t>
            </a:r>
            <a:br>
              <a:rPr lang="de-DE" dirty="0"/>
            </a:br>
            <a:r>
              <a:rPr lang="de-DE" dirty="0"/>
              <a:t> </a:t>
            </a:r>
            <a:br>
              <a:rPr lang="de-DE" dirty="0"/>
            </a:br>
            <a:r>
              <a:rPr lang="de-DE" dirty="0"/>
              <a:t> </a:t>
            </a:r>
            <a:br>
              <a:rPr lang="de-DE" dirty="0"/>
            </a:br>
            <a:r>
              <a:rPr lang="de-DE" dirty="0"/>
              <a:t> </a:t>
            </a:r>
            <a:br>
              <a:rPr lang="de-DE" dirty="0"/>
            </a:br>
            <a:endParaRPr lang="de-DE" dirty="0"/>
          </a:p>
        </p:txBody>
      </p:sp>
      <p:sp>
        <p:nvSpPr>
          <p:cNvPr id="3" name="Inhaltsplatzhalter 2"/>
          <p:cNvSpPr>
            <a:spLocks noGrp="1"/>
          </p:cNvSpPr>
          <p:nvPr>
            <p:ph idx="1"/>
          </p:nvPr>
        </p:nvSpPr>
        <p:spPr>
          <a:xfrm>
            <a:off x="585894" y="2175829"/>
            <a:ext cx="8596668" cy="3880773"/>
          </a:xfrm>
        </p:spPr>
        <p:txBody>
          <a:bodyPr/>
          <a:lstStyle/>
          <a:p>
            <a:pPr marL="0" indent="0">
              <a:buNone/>
            </a:pPr>
            <a:r>
              <a:rPr lang="de-DE" dirty="0">
                <a:solidFill>
                  <a:schemeClr val="tx1"/>
                </a:solidFill>
                <a:latin typeface="Arial"/>
                <a:ea typeface="Times New Roman"/>
                <a:cs typeface="Times New Roman"/>
              </a:rPr>
              <a:t>Wir sind uns oft der Ressourcen, die wir in unserem Leben haben, nicht bewusst. Oft nehmen wir die positiven Dinge in unserem Leben selbstverständlich.</a:t>
            </a:r>
          </a:p>
          <a:p>
            <a:pPr marL="0" indent="0">
              <a:buNone/>
            </a:pPr>
            <a:endParaRPr lang="de-DE" dirty="0">
              <a:latin typeface="Arial"/>
              <a:ea typeface="Times New Roman"/>
              <a:cs typeface="Times New Roman"/>
            </a:endParaRPr>
          </a:p>
          <a:p>
            <a:pPr marL="0" indent="0">
              <a:buNone/>
            </a:pPr>
            <a:r>
              <a:rPr lang="de-DE" b="1" dirty="0">
                <a:solidFill>
                  <a:srgbClr val="841770"/>
                </a:solidFill>
                <a:latin typeface="Arial"/>
                <a:ea typeface="Times New Roman"/>
                <a:cs typeface="Times New Roman"/>
              </a:rPr>
              <a:t>Aber was macht uns eigentlich zufrieden, glücklich? Was gibt uns Kraft? Welche Dinge, Personen oder Aktivitäten tun mir gut?</a:t>
            </a:r>
            <a:endParaRPr lang="de-DE" dirty="0">
              <a:latin typeface="Arial"/>
              <a:ea typeface="Times New Roman"/>
              <a:cs typeface="Times New Roman"/>
            </a:endParaRPr>
          </a:p>
          <a:p>
            <a:pPr marL="0" indent="0">
              <a:buNone/>
            </a:pPr>
            <a:endParaRPr lang="de-DE" dirty="0"/>
          </a:p>
        </p:txBody>
      </p:sp>
      <p:pic>
        <p:nvPicPr>
          <p:cNvPr id="5" name="Grafik 4" descr="C:\Users\Ursula Zechner\Downloads\tree-307951_1280.png"/>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89918" y="182245"/>
            <a:ext cx="2046605" cy="1860550"/>
          </a:xfrm>
          <a:prstGeom prst="rect">
            <a:avLst/>
          </a:prstGeom>
          <a:noFill/>
          <a:ln>
            <a:noFill/>
          </a:ln>
        </p:spPr>
      </p:pic>
    </p:spTree>
    <p:extLst>
      <p:ext uri="{BB962C8B-B14F-4D97-AF65-F5344CB8AC3E}">
        <p14:creationId xmlns:p14="http://schemas.microsoft.com/office/powerpoint/2010/main" val="1996482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e-DE" sz="2200" dirty="0"/>
              <a:t>Welche Ressourcen (= Mittel, Energien, Fähigkeiten &amp; Fertigkeiten, Potenziale, Quellen) haben Sie in ihrem Leben?</a:t>
            </a:r>
            <a:br>
              <a:rPr lang="de-DE" sz="2200" dirty="0"/>
            </a:br>
            <a:br>
              <a:rPr lang="de-DE" sz="2200" dirty="0"/>
            </a:br>
            <a:r>
              <a:rPr lang="de-DE" sz="2200" dirty="0">
                <a:solidFill>
                  <a:schemeClr val="tx1"/>
                </a:solidFill>
              </a:rPr>
              <a:t>Nehmen Sie sich 5-10 Minuten Zeit. Erstellen Sie eine </a:t>
            </a:r>
            <a:r>
              <a:rPr lang="de-DE" sz="2200" b="1" dirty="0">
                <a:solidFill>
                  <a:schemeClr val="tx1"/>
                </a:solidFill>
              </a:rPr>
              <a:t>Mindmap</a:t>
            </a:r>
            <a:r>
              <a:rPr lang="de-DE" sz="2200" dirty="0">
                <a:solidFill>
                  <a:schemeClr val="tx1"/>
                </a:solidFill>
              </a:rPr>
              <a:t> mit Dingen, die Ihre Ressourcen sind (z.B. Familie, Freunde, Arbeit, Natur, Hobbies (z.B. Malen, Singen etc.), Humor…).</a:t>
            </a:r>
            <a:br>
              <a:rPr lang="de-DE" sz="2200" dirty="0"/>
            </a:br>
            <a:endParaRPr lang="de-DE" sz="2200" dirty="0"/>
          </a:p>
        </p:txBody>
      </p:sp>
      <p:sp>
        <p:nvSpPr>
          <p:cNvPr id="4" name="Explosion 2 3"/>
          <p:cNvSpPr/>
          <p:nvPr/>
        </p:nvSpPr>
        <p:spPr>
          <a:xfrm>
            <a:off x="2392488" y="2857500"/>
            <a:ext cx="5166360" cy="33909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3847952" y="4368284"/>
            <a:ext cx="2011680" cy="369332"/>
          </a:xfrm>
          <a:prstGeom prst="rect">
            <a:avLst/>
          </a:prstGeom>
          <a:noFill/>
        </p:spPr>
        <p:txBody>
          <a:bodyPr wrap="square" rtlCol="0">
            <a:spAutoFit/>
          </a:bodyPr>
          <a:lstStyle/>
          <a:p>
            <a:r>
              <a:rPr lang="de-DE" dirty="0">
                <a:solidFill>
                  <a:schemeClr val="bg1"/>
                </a:solidFill>
              </a:rPr>
              <a:t>Meine Ressourcen</a:t>
            </a:r>
          </a:p>
        </p:txBody>
      </p:sp>
    </p:spTree>
    <p:extLst>
      <p:ext uri="{BB962C8B-B14F-4D97-AF65-F5344CB8AC3E}">
        <p14:creationId xmlns:p14="http://schemas.microsoft.com/office/powerpoint/2010/main" val="592701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200" b="1" dirty="0"/>
              <a:t>Füllen Sie den Ressourcenbaum aus!</a:t>
            </a:r>
            <a:br>
              <a:rPr lang="de-DE" sz="2200" dirty="0"/>
            </a:br>
            <a:r>
              <a:rPr lang="de-DE" sz="2200" dirty="0"/>
              <a:t>Tragen Sie Ihre Ressourcen in</a:t>
            </a:r>
            <a:br>
              <a:rPr lang="de-DE" sz="2200" dirty="0"/>
            </a:br>
            <a:r>
              <a:rPr lang="de-DE" sz="2200" dirty="0"/>
              <a:t>den Ressourcenbaum ein!</a:t>
            </a:r>
            <a:br>
              <a:rPr lang="de-DE" sz="2200" dirty="0"/>
            </a:br>
            <a:br>
              <a:rPr lang="de-DE" sz="2200" dirty="0"/>
            </a:br>
            <a:r>
              <a:rPr lang="de-DE" sz="1800" dirty="0">
                <a:solidFill>
                  <a:srgbClr val="DCDC00"/>
                </a:solidFill>
              </a:rPr>
              <a:t>Wo schreiben Sie sie hin?</a:t>
            </a:r>
            <a:br>
              <a:rPr lang="de-DE" sz="1800" dirty="0">
                <a:solidFill>
                  <a:srgbClr val="DCDC00"/>
                </a:solidFill>
              </a:rPr>
            </a:br>
            <a:r>
              <a:rPr lang="de-DE" sz="1800" dirty="0">
                <a:solidFill>
                  <a:srgbClr val="DCDC00"/>
                </a:solidFill>
              </a:rPr>
              <a:t>Was kommt in die Baumkrone?</a:t>
            </a:r>
            <a:br>
              <a:rPr lang="de-DE" sz="1800" dirty="0">
                <a:solidFill>
                  <a:srgbClr val="DCDC00"/>
                </a:solidFill>
              </a:rPr>
            </a:br>
            <a:r>
              <a:rPr lang="de-DE" sz="1800" dirty="0">
                <a:solidFill>
                  <a:srgbClr val="DCDC00"/>
                </a:solidFill>
              </a:rPr>
              <a:t>Was in die Wurzeln oder in den Stamm?</a:t>
            </a:r>
            <a:br>
              <a:rPr lang="de-DE" sz="2000" dirty="0">
                <a:solidFill>
                  <a:srgbClr val="DCDC00"/>
                </a:solidFill>
              </a:rPr>
            </a:br>
            <a:endParaRPr lang="de-DE" sz="2000" dirty="0">
              <a:solidFill>
                <a:srgbClr val="DCDC00"/>
              </a:solidFill>
            </a:endParaRP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49240" y="1167944"/>
            <a:ext cx="5798820" cy="5270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Gerade Verbindung mit Pfeil 3"/>
          <p:cNvCxnSpPr/>
          <p:nvPr/>
        </p:nvCxnSpPr>
        <p:spPr>
          <a:xfrm flipH="1" flipV="1">
            <a:off x="4655820" y="5966460"/>
            <a:ext cx="929640" cy="1828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Gerade Verbindung mit Pfeil 6"/>
          <p:cNvCxnSpPr/>
          <p:nvPr/>
        </p:nvCxnSpPr>
        <p:spPr>
          <a:xfrm flipH="1">
            <a:off x="5707380" y="5036820"/>
            <a:ext cx="18592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flipH="1">
            <a:off x="3672840" y="3025140"/>
            <a:ext cx="2217420" cy="9677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2110740" y="5775960"/>
            <a:ext cx="2545080" cy="646331"/>
          </a:xfrm>
          <a:prstGeom prst="rect">
            <a:avLst/>
          </a:prstGeom>
          <a:noFill/>
        </p:spPr>
        <p:txBody>
          <a:bodyPr wrap="square" rtlCol="0">
            <a:spAutoFit/>
          </a:bodyPr>
          <a:lstStyle/>
          <a:p>
            <a:r>
              <a:rPr lang="de-DE" dirty="0"/>
              <a:t>-e Wurzel (</a:t>
            </a:r>
            <a:r>
              <a:rPr lang="de-DE" dirty="0" err="1"/>
              <a:t>Sg</a:t>
            </a:r>
            <a:r>
              <a:rPr lang="de-DE" dirty="0"/>
              <a:t>.), die Wurzeln (Pl.)</a:t>
            </a:r>
          </a:p>
        </p:txBody>
      </p:sp>
      <p:sp>
        <p:nvSpPr>
          <p:cNvPr id="12" name="Textfeld 11"/>
          <p:cNvSpPr txBox="1"/>
          <p:nvPr/>
        </p:nvSpPr>
        <p:spPr>
          <a:xfrm>
            <a:off x="2865120" y="4713654"/>
            <a:ext cx="1485900" cy="369332"/>
          </a:xfrm>
          <a:prstGeom prst="rect">
            <a:avLst/>
          </a:prstGeom>
          <a:noFill/>
        </p:spPr>
        <p:txBody>
          <a:bodyPr wrap="square" rtlCol="0">
            <a:spAutoFit/>
          </a:bodyPr>
          <a:lstStyle/>
          <a:p>
            <a:r>
              <a:rPr lang="de-DE" dirty="0"/>
              <a:t>-r Stamm</a:t>
            </a:r>
          </a:p>
        </p:txBody>
      </p:sp>
      <p:sp>
        <p:nvSpPr>
          <p:cNvPr id="13" name="Textfeld 12"/>
          <p:cNvSpPr txBox="1"/>
          <p:nvPr/>
        </p:nvSpPr>
        <p:spPr>
          <a:xfrm>
            <a:off x="1630680" y="3808215"/>
            <a:ext cx="1965960" cy="369332"/>
          </a:xfrm>
          <a:prstGeom prst="rect">
            <a:avLst/>
          </a:prstGeom>
          <a:noFill/>
        </p:spPr>
        <p:txBody>
          <a:bodyPr wrap="square" rtlCol="0">
            <a:spAutoFit/>
          </a:bodyPr>
          <a:lstStyle/>
          <a:p>
            <a:r>
              <a:rPr lang="de-DE" dirty="0"/>
              <a:t>-e Baumkrone</a:t>
            </a:r>
          </a:p>
        </p:txBody>
      </p:sp>
    </p:spTree>
    <p:extLst>
      <p:ext uri="{BB962C8B-B14F-4D97-AF65-F5344CB8AC3E}">
        <p14:creationId xmlns:p14="http://schemas.microsoft.com/office/powerpoint/2010/main" val="2677664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Meine schönste Vision</a:t>
            </a:r>
          </a:p>
        </p:txBody>
      </p:sp>
      <p:sp>
        <p:nvSpPr>
          <p:cNvPr id="3" name="Inhaltsplatzhalter 2"/>
          <p:cNvSpPr>
            <a:spLocks noGrp="1"/>
          </p:cNvSpPr>
          <p:nvPr>
            <p:ph idx="1"/>
          </p:nvPr>
        </p:nvSpPr>
        <p:spPr>
          <a:xfrm>
            <a:off x="677334" y="2160589"/>
            <a:ext cx="8596668" cy="4171631"/>
          </a:xfrm>
        </p:spPr>
        <p:txBody>
          <a:bodyPr>
            <a:normAutofit lnSpcReduction="10000"/>
          </a:bodyPr>
          <a:lstStyle/>
          <a:p>
            <a:pPr marL="0" indent="0">
              <a:buNone/>
            </a:pPr>
            <a:r>
              <a:rPr lang="de-DE" b="1" dirty="0">
                <a:solidFill>
                  <a:srgbClr val="DCDC00"/>
                </a:solidFill>
              </a:rPr>
              <a:t>1.) Wo sehe ich mich am Ende des Jahre</a:t>
            </a:r>
          </a:p>
          <a:p>
            <a:pPr marL="0" indent="0">
              <a:buNone/>
            </a:pPr>
            <a:r>
              <a:rPr lang="de-DE" b="1" dirty="0">
                <a:solidFill>
                  <a:srgbClr val="DCDC00"/>
                </a:solidFill>
              </a:rPr>
              <a:t>     nach dem Kurs?</a:t>
            </a:r>
          </a:p>
          <a:p>
            <a:pPr marL="0" indent="0">
              <a:buNone/>
            </a:pPr>
            <a:r>
              <a:rPr lang="de-DE" b="1" dirty="0">
                <a:solidFill>
                  <a:srgbClr val="DCDC00"/>
                </a:solidFill>
              </a:rPr>
              <a:t>2.) Wo sehe ich mich in einem Jahr?</a:t>
            </a:r>
          </a:p>
          <a:p>
            <a:r>
              <a:rPr lang="de-DE" dirty="0"/>
              <a:t>Schreiben oder malen Sie in die</a:t>
            </a:r>
            <a:br>
              <a:rPr lang="de-DE" dirty="0"/>
            </a:br>
            <a:r>
              <a:rPr lang="de-DE" dirty="0"/>
              <a:t>Wolke, wie und wo Sie sich und</a:t>
            </a:r>
            <a:br>
              <a:rPr lang="de-DE" dirty="0"/>
            </a:br>
            <a:r>
              <a:rPr lang="de-DE" dirty="0"/>
              <a:t>Ihr Leben sehen.</a:t>
            </a:r>
          </a:p>
          <a:p>
            <a:r>
              <a:rPr lang="de-DE" dirty="0"/>
              <a:t>Je konkreter, desto besser!</a:t>
            </a:r>
            <a:br>
              <a:rPr lang="de-DE" dirty="0"/>
            </a:br>
            <a:r>
              <a:rPr lang="de-DE" dirty="0"/>
              <a:t>Lassen Sie Ihrer Fantasie freien</a:t>
            </a:r>
            <a:br>
              <a:rPr lang="de-DE" dirty="0"/>
            </a:br>
            <a:r>
              <a:rPr lang="de-DE" dirty="0"/>
              <a:t>Lauf!</a:t>
            </a:r>
          </a:p>
          <a:p>
            <a:pPr marL="0" indent="0">
              <a:buNone/>
            </a:pPr>
            <a:r>
              <a:rPr lang="de-DE" dirty="0"/>
              <a:t>z.B. Ich kann besser…;</a:t>
            </a:r>
          </a:p>
          <a:p>
            <a:pPr marL="0" indent="0">
              <a:buNone/>
            </a:pPr>
            <a:r>
              <a:rPr lang="de-DE" dirty="0"/>
              <a:t>	Ich bin selbstbewusster;</a:t>
            </a:r>
          </a:p>
          <a:p>
            <a:pPr marL="0" indent="0">
              <a:buNone/>
            </a:pPr>
            <a:r>
              <a:rPr lang="de-DE" dirty="0"/>
              <a:t>	Ich habe einen Job etc.</a:t>
            </a:r>
          </a:p>
          <a:p>
            <a:endParaRPr lang="de-D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6933" y="1382713"/>
            <a:ext cx="5067300" cy="524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1917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Quelle der Graphiken</a:t>
            </a:r>
          </a:p>
        </p:txBody>
      </p:sp>
      <p:sp>
        <p:nvSpPr>
          <p:cNvPr id="3" name="Inhaltsplatzhalter 2"/>
          <p:cNvSpPr>
            <a:spLocks noGrp="1"/>
          </p:cNvSpPr>
          <p:nvPr>
            <p:ph idx="1"/>
          </p:nvPr>
        </p:nvSpPr>
        <p:spPr/>
        <p:txBody>
          <a:bodyPr/>
          <a:lstStyle/>
          <a:p>
            <a:r>
              <a:rPr lang="de-DE" dirty="0">
                <a:hlinkClick r:id="rId2"/>
              </a:rPr>
              <a:t>www.pixabay.com</a:t>
            </a:r>
            <a:endParaRPr lang="de-DE" dirty="0"/>
          </a:p>
          <a:p>
            <a:r>
              <a:rPr lang="de-DE" dirty="0"/>
              <a:t>Selbst erstellt</a:t>
            </a:r>
          </a:p>
        </p:txBody>
      </p:sp>
    </p:spTree>
    <p:extLst>
      <p:ext uri="{BB962C8B-B14F-4D97-AF65-F5344CB8AC3E}">
        <p14:creationId xmlns:p14="http://schemas.microsoft.com/office/powerpoint/2010/main" val="261234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Kompetenzerfassung</a:t>
            </a:r>
          </a:p>
        </p:txBody>
      </p:sp>
      <p:sp>
        <p:nvSpPr>
          <p:cNvPr id="3" name="Inhaltsplatzhalter 2"/>
          <p:cNvSpPr>
            <a:spLocks noGrp="1"/>
          </p:cNvSpPr>
          <p:nvPr>
            <p:ph idx="1"/>
          </p:nvPr>
        </p:nvSpPr>
        <p:spPr>
          <a:xfrm>
            <a:off x="692104" y="1406209"/>
            <a:ext cx="8596668" cy="4811711"/>
          </a:xfrm>
        </p:spPr>
        <p:txBody>
          <a:bodyPr>
            <a:normAutofit/>
          </a:bodyPr>
          <a:lstStyle/>
          <a:p>
            <a:r>
              <a:rPr lang="de-DE" dirty="0"/>
              <a:t>Was sind Kompetenzen? 	</a:t>
            </a:r>
          </a:p>
          <a:p>
            <a:pPr marL="0" indent="0">
              <a:buNone/>
            </a:pPr>
            <a:r>
              <a:rPr lang="de-DE" dirty="0"/>
              <a:t>						</a:t>
            </a:r>
          </a:p>
          <a:p>
            <a:pPr marL="0" indent="0">
              <a:buNone/>
            </a:pPr>
            <a:r>
              <a:rPr lang="de-DE" dirty="0"/>
              <a:t>						Fachwissen			methodische Kompetenz intellektuelle										 </a:t>
            </a:r>
          </a:p>
          <a:p>
            <a:pPr marL="0" indent="0">
              <a:buNone/>
            </a:pPr>
            <a:r>
              <a:rPr lang="de-DE" dirty="0"/>
              <a:t>Kompetenz</a:t>
            </a:r>
          </a:p>
          <a:p>
            <a:pPr marL="0" indent="0">
              <a:buNone/>
            </a:pPr>
            <a:r>
              <a:rPr lang="de-DE" dirty="0"/>
              <a:t>														</a:t>
            </a:r>
          </a:p>
          <a:p>
            <a:pPr marL="0" indent="0">
              <a:buNone/>
            </a:pPr>
            <a:endParaRPr lang="de-DE" dirty="0"/>
          </a:p>
          <a:p>
            <a:pPr marL="0" indent="0">
              <a:buNone/>
            </a:pPr>
            <a:r>
              <a:rPr lang="de-DE" dirty="0"/>
              <a:t>															</a:t>
            </a:r>
          </a:p>
          <a:p>
            <a:pPr marL="0" indent="0">
              <a:buNone/>
            </a:pPr>
            <a:r>
              <a:rPr lang="de-DE" dirty="0"/>
              <a:t>Talente</a:t>
            </a:r>
          </a:p>
          <a:p>
            <a:pPr marL="0" indent="0">
              <a:buNone/>
            </a:pPr>
            <a:r>
              <a:rPr lang="de-DE" dirty="0"/>
              <a:t>																</a:t>
            </a:r>
          </a:p>
        </p:txBody>
      </p:sp>
      <p:sp>
        <p:nvSpPr>
          <p:cNvPr id="4" name="Explosion 1 3"/>
          <p:cNvSpPr/>
          <p:nvPr/>
        </p:nvSpPr>
        <p:spPr>
          <a:xfrm>
            <a:off x="1860600" y="2737671"/>
            <a:ext cx="5844209" cy="3959749"/>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Textfeld 4"/>
          <p:cNvSpPr txBox="1"/>
          <p:nvPr/>
        </p:nvSpPr>
        <p:spPr>
          <a:xfrm>
            <a:off x="3621815" y="4317436"/>
            <a:ext cx="2321781" cy="461665"/>
          </a:xfrm>
          <a:prstGeom prst="rect">
            <a:avLst/>
          </a:prstGeom>
          <a:noFill/>
        </p:spPr>
        <p:txBody>
          <a:bodyPr wrap="square" rtlCol="0">
            <a:spAutoFit/>
          </a:bodyPr>
          <a:lstStyle/>
          <a:p>
            <a:pPr algn="ctr"/>
            <a:r>
              <a:rPr lang="de-DE" sz="2400" b="1" dirty="0">
                <a:solidFill>
                  <a:schemeClr val="bg1"/>
                </a:solidFill>
              </a:rPr>
              <a:t>Kompetenzen</a:t>
            </a:r>
          </a:p>
        </p:txBody>
      </p:sp>
      <p:sp>
        <p:nvSpPr>
          <p:cNvPr id="7" name="Textfeld 6"/>
          <p:cNvSpPr txBox="1"/>
          <p:nvPr/>
        </p:nvSpPr>
        <p:spPr>
          <a:xfrm>
            <a:off x="7591835" y="4069726"/>
            <a:ext cx="3015205" cy="369332"/>
          </a:xfrm>
          <a:prstGeom prst="rect">
            <a:avLst/>
          </a:prstGeom>
          <a:noFill/>
        </p:spPr>
        <p:txBody>
          <a:bodyPr wrap="square" rtlCol="0">
            <a:spAutoFit/>
          </a:bodyPr>
          <a:lstStyle/>
          <a:p>
            <a:pPr algn="ctr"/>
            <a:r>
              <a:rPr lang="de-DE" dirty="0">
                <a:solidFill>
                  <a:prstClr val="black">
                    <a:lumMod val="75000"/>
                    <a:lumOff val="25000"/>
                  </a:prstClr>
                </a:solidFill>
              </a:rPr>
              <a:t>Fähigkeiten, Fertigkeiten</a:t>
            </a:r>
            <a:endParaRPr lang="de-DE" sz="2000" b="1" dirty="0"/>
          </a:p>
        </p:txBody>
      </p:sp>
      <p:sp>
        <p:nvSpPr>
          <p:cNvPr id="8" name="Textfeld 7"/>
          <p:cNvSpPr txBox="1"/>
          <p:nvPr/>
        </p:nvSpPr>
        <p:spPr>
          <a:xfrm>
            <a:off x="6989855" y="3281116"/>
            <a:ext cx="2321781" cy="369332"/>
          </a:xfrm>
          <a:prstGeom prst="rect">
            <a:avLst/>
          </a:prstGeom>
          <a:noFill/>
        </p:spPr>
        <p:txBody>
          <a:bodyPr wrap="square" rtlCol="0">
            <a:spAutoFit/>
          </a:bodyPr>
          <a:lstStyle/>
          <a:p>
            <a:r>
              <a:rPr lang="de-DE" dirty="0">
                <a:solidFill>
                  <a:prstClr val="black">
                    <a:lumMod val="75000"/>
                    <a:lumOff val="25000"/>
                  </a:prstClr>
                </a:solidFill>
              </a:rPr>
              <a:t>Stärken</a:t>
            </a:r>
            <a:endParaRPr lang="de-DE" sz="2000" b="1" dirty="0"/>
          </a:p>
        </p:txBody>
      </p:sp>
      <p:sp>
        <p:nvSpPr>
          <p:cNvPr id="9" name="Textfeld 8"/>
          <p:cNvSpPr txBox="1"/>
          <p:nvPr/>
        </p:nvSpPr>
        <p:spPr>
          <a:xfrm>
            <a:off x="7774714" y="5033716"/>
            <a:ext cx="2321781" cy="369332"/>
          </a:xfrm>
          <a:prstGeom prst="rect">
            <a:avLst/>
          </a:prstGeom>
          <a:noFill/>
        </p:spPr>
        <p:txBody>
          <a:bodyPr wrap="square" rtlCol="0">
            <a:spAutoFit/>
          </a:bodyPr>
          <a:lstStyle/>
          <a:p>
            <a:r>
              <a:rPr lang="de-DE" dirty="0">
                <a:solidFill>
                  <a:prstClr val="black">
                    <a:lumMod val="75000"/>
                    <a:lumOff val="25000"/>
                  </a:prstClr>
                </a:solidFill>
              </a:rPr>
              <a:t>Können</a:t>
            </a:r>
            <a:endParaRPr lang="de-DE" sz="2000" b="1" dirty="0"/>
          </a:p>
        </p:txBody>
      </p:sp>
      <p:sp>
        <p:nvSpPr>
          <p:cNvPr id="10" name="Textfeld 9"/>
          <p:cNvSpPr txBox="1"/>
          <p:nvPr/>
        </p:nvSpPr>
        <p:spPr>
          <a:xfrm>
            <a:off x="1634157" y="5908847"/>
            <a:ext cx="1330024" cy="369332"/>
          </a:xfrm>
          <a:prstGeom prst="rect">
            <a:avLst/>
          </a:prstGeom>
          <a:noFill/>
        </p:spPr>
        <p:txBody>
          <a:bodyPr wrap="square" rtlCol="0">
            <a:spAutoFit/>
          </a:bodyPr>
          <a:lstStyle/>
          <a:p>
            <a:r>
              <a:rPr lang="de-DE" dirty="0"/>
              <a:t>Wissen</a:t>
            </a:r>
          </a:p>
        </p:txBody>
      </p:sp>
      <p:sp>
        <p:nvSpPr>
          <p:cNvPr id="11" name="Textfeld 10"/>
          <p:cNvSpPr txBox="1"/>
          <p:nvPr/>
        </p:nvSpPr>
        <p:spPr>
          <a:xfrm>
            <a:off x="6832485" y="5967872"/>
            <a:ext cx="2321781" cy="400110"/>
          </a:xfrm>
          <a:prstGeom prst="rect">
            <a:avLst/>
          </a:prstGeom>
          <a:noFill/>
        </p:spPr>
        <p:txBody>
          <a:bodyPr wrap="square" rtlCol="0">
            <a:spAutoFit/>
          </a:bodyPr>
          <a:lstStyle/>
          <a:p>
            <a:r>
              <a:rPr lang="de-DE" sz="2000" dirty="0"/>
              <a:t>…….</a:t>
            </a:r>
          </a:p>
        </p:txBody>
      </p:sp>
    </p:spTree>
    <p:extLst>
      <p:ext uri="{BB962C8B-B14F-4D97-AF65-F5344CB8AC3E}">
        <p14:creationId xmlns:p14="http://schemas.microsoft.com/office/powerpoint/2010/main" val="299365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2)">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600"/>
            <a:ext cx="8156565" cy="925002"/>
          </a:xfrm>
        </p:spPr>
        <p:txBody>
          <a:bodyPr/>
          <a:lstStyle/>
          <a:p>
            <a:r>
              <a:rPr lang="de-DE" dirty="0"/>
              <a:t>Kompetenzerfassung: Beispiel</a:t>
            </a:r>
          </a:p>
        </p:txBody>
      </p:sp>
      <p:graphicFrame>
        <p:nvGraphicFramePr>
          <p:cNvPr id="4" name="Inhaltsplatzhalter 3"/>
          <p:cNvGraphicFramePr>
            <a:graphicFrameLocks noGrp="1" noChangeAspect="1"/>
          </p:cNvGraphicFramePr>
          <p:nvPr>
            <p:ph idx="1"/>
            <p:extLst>
              <p:ext uri="{D42A27DB-BD31-4B8C-83A1-F6EECF244321}">
                <p14:modId xmlns:p14="http://schemas.microsoft.com/office/powerpoint/2010/main" val="1682401801"/>
              </p:ext>
            </p:extLst>
          </p:nvPr>
        </p:nvGraphicFramePr>
        <p:xfrm>
          <a:off x="528638" y="1235075"/>
          <a:ext cx="7708900" cy="5668963"/>
        </p:xfrm>
        <a:graphic>
          <a:graphicData uri="http://schemas.openxmlformats.org/presentationml/2006/ole">
            <mc:AlternateContent xmlns:mc="http://schemas.openxmlformats.org/markup-compatibility/2006">
              <mc:Choice xmlns:v="urn:schemas-microsoft-com:vml" Requires="v">
                <p:oleObj name="Dokument" r:id="rId2" imgW="9011830" imgH="6628426" progId="Word.Document.12">
                  <p:embed/>
                </p:oleObj>
              </mc:Choice>
              <mc:Fallback>
                <p:oleObj name="Dokument" r:id="rId2" imgW="9011830" imgH="6628426" progId="Word.Document.12">
                  <p:embed/>
                  <p:pic>
                    <p:nvPicPr>
                      <p:cNvPr id="0" name=""/>
                      <p:cNvPicPr>
                        <a:picLocks noChangeAspect="1" noChangeArrowheads="1"/>
                      </p:cNvPicPr>
                      <p:nvPr/>
                    </p:nvPicPr>
                    <p:blipFill>
                      <a:blip r:embed="rId3"/>
                      <a:srcRect/>
                      <a:stretch>
                        <a:fillRect/>
                      </a:stretch>
                    </p:blipFill>
                    <p:spPr bwMode="auto">
                      <a:xfrm>
                        <a:off x="528638" y="1235075"/>
                        <a:ext cx="7708900" cy="566896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428504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600"/>
            <a:ext cx="8156565" cy="925002"/>
          </a:xfrm>
        </p:spPr>
        <p:txBody>
          <a:bodyPr/>
          <a:lstStyle/>
          <a:p>
            <a:r>
              <a:rPr lang="de-DE" dirty="0"/>
              <a:t>Kompetenzerfassung: Aufgabe</a:t>
            </a:r>
          </a:p>
        </p:txBody>
      </p:sp>
      <p:sp>
        <p:nvSpPr>
          <p:cNvPr id="5" name="Inhaltsplatzhalter 4">
            <a:extLst>
              <a:ext uri="{FF2B5EF4-FFF2-40B4-BE49-F238E27FC236}">
                <a16:creationId xmlns:a16="http://schemas.microsoft.com/office/drawing/2014/main" id="{2F893825-549D-4DC0-A21F-6DEF676BC648}"/>
              </a:ext>
            </a:extLst>
          </p:cNvPr>
          <p:cNvSpPr>
            <a:spLocks noGrp="1"/>
          </p:cNvSpPr>
          <p:nvPr>
            <p:ph idx="1"/>
          </p:nvPr>
        </p:nvSpPr>
        <p:spPr>
          <a:xfrm>
            <a:off x="677334" y="1324901"/>
            <a:ext cx="8596668" cy="4716462"/>
          </a:xfrm>
        </p:spPr>
        <p:txBody>
          <a:bodyPr>
            <a:normAutofit/>
          </a:bodyPr>
          <a:lstStyle/>
          <a:p>
            <a:r>
              <a:rPr lang="de-DE" sz="1600" dirty="0"/>
              <a:t>Füllen Sie nun die Kreise aus:</a:t>
            </a:r>
            <a:br>
              <a:rPr lang="de-DE" sz="1600" dirty="0"/>
            </a:br>
            <a:r>
              <a:rPr lang="de-DE" sz="1600" dirty="0"/>
              <a:t>	In den kleinen Kreis links oben schreiben Sie eine Tätigkeit, die Sie gerne und gut 	machen. Um welche Tätigkeit handelt es sich?</a:t>
            </a:r>
            <a:br>
              <a:rPr lang="de-DE" sz="1600" dirty="0"/>
            </a:br>
            <a:r>
              <a:rPr lang="de-DE" sz="1600" dirty="0"/>
              <a:t>	In den großen Kreis schreiben Sie, was Sie dabei genau machen.</a:t>
            </a:r>
            <a:br>
              <a:rPr lang="de-DE" sz="1600" dirty="0"/>
            </a:br>
            <a:r>
              <a:rPr lang="de-DE" sz="1600" dirty="0"/>
              <a:t>	Rund um den Kreis großen schreiben Sie, welche Kompetenzen Sie dafür benötigen.</a:t>
            </a:r>
            <a:endParaRPr lang="de-AT" sz="1600" dirty="0"/>
          </a:p>
        </p:txBody>
      </p:sp>
      <p:graphicFrame>
        <p:nvGraphicFramePr>
          <p:cNvPr id="6" name="Inhaltsplatzhalter 3">
            <a:extLst>
              <a:ext uri="{FF2B5EF4-FFF2-40B4-BE49-F238E27FC236}">
                <a16:creationId xmlns:a16="http://schemas.microsoft.com/office/drawing/2014/main" id="{24FE5929-02AC-42A4-BEDD-B83D5D208BF3}"/>
              </a:ext>
            </a:extLst>
          </p:cNvPr>
          <p:cNvGraphicFramePr>
            <a:graphicFrameLocks noChangeAspect="1"/>
          </p:cNvGraphicFramePr>
          <p:nvPr>
            <p:extLst>
              <p:ext uri="{D42A27DB-BD31-4B8C-83A1-F6EECF244321}">
                <p14:modId xmlns:p14="http://schemas.microsoft.com/office/powerpoint/2010/main" val="3954827778"/>
              </p:ext>
            </p:extLst>
          </p:nvPr>
        </p:nvGraphicFramePr>
        <p:xfrm>
          <a:off x="1189516" y="2699351"/>
          <a:ext cx="6380163" cy="4716462"/>
        </p:xfrm>
        <a:graphic>
          <a:graphicData uri="http://schemas.openxmlformats.org/presentationml/2006/ole">
            <mc:AlternateContent xmlns:mc="http://schemas.openxmlformats.org/markup-compatibility/2006">
              <mc:Choice xmlns:v="urn:schemas-microsoft-com:vml" Requires="v">
                <p:oleObj name="Dokument" r:id="rId2" imgW="9011830" imgH="6661991" progId="Word.Document.12">
                  <p:embed/>
                </p:oleObj>
              </mc:Choice>
              <mc:Fallback>
                <p:oleObj name="Dokument" r:id="rId2" imgW="9011830" imgH="6661991" progId="Word.Document.12">
                  <p:embed/>
                  <p:pic>
                    <p:nvPicPr>
                      <p:cNvPr id="4" name="Inhaltsplatzhalter 3"/>
                      <p:cNvPicPr>
                        <a:picLocks noGrp="1" noChangeAspect="1" noChangeArrowheads="1"/>
                      </p:cNvPicPr>
                      <p:nvPr/>
                    </p:nvPicPr>
                    <p:blipFill>
                      <a:blip r:embed="rId3"/>
                      <a:srcRect/>
                      <a:stretch>
                        <a:fillRect/>
                      </a:stretch>
                    </p:blipFill>
                    <p:spPr bwMode="auto">
                      <a:xfrm>
                        <a:off x="1189516" y="2699351"/>
                        <a:ext cx="6380163" cy="4716462"/>
                      </a:xfrm>
                      <a:prstGeom prst="rect">
                        <a:avLst/>
                      </a:prstGeom>
                      <a:noFill/>
                      <a:ln>
                        <a:noFill/>
                      </a:ln>
                    </p:spPr>
                  </p:pic>
                </p:oleObj>
              </mc:Fallback>
            </mc:AlternateContent>
          </a:graphicData>
        </a:graphic>
      </p:graphicFrame>
      <p:sp>
        <p:nvSpPr>
          <p:cNvPr id="7" name="Textfeld 6">
            <a:extLst>
              <a:ext uri="{FF2B5EF4-FFF2-40B4-BE49-F238E27FC236}">
                <a16:creationId xmlns:a16="http://schemas.microsoft.com/office/drawing/2014/main" id="{50CE0DA5-CDA7-426E-955D-4E109A623C32}"/>
              </a:ext>
            </a:extLst>
          </p:cNvPr>
          <p:cNvSpPr txBox="1"/>
          <p:nvPr/>
        </p:nvSpPr>
        <p:spPr>
          <a:xfrm>
            <a:off x="7332955" y="2880041"/>
            <a:ext cx="4651899" cy="1169551"/>
          </a:xfrm>
          <a:prstGeom prst="rect">
            <a:avLst/>
          </a:prstGeom>
          <a:noFill/>
        </p:spPr>
        <p:txBody>
          <a:bodyPr wrap="square" rtlCol="0">
            <a:spAutoFit/>
          </a:bodyPr>
          <a:lstStyle/>
          <a:p>
            <a:r>
              <a:rPr lang="de-AT" sz="1400" b="1" dirty="0"/>
              <a:t>Tätigkeiten beschreiben, Kompetenzen identifizieren</a:t>
            </a:r>
          </a:p>
          <a:p>
            <a:r>
              <a:rPr lang="de-AT" sz="1400" dirty="0"/>
              <a:t>Kompetenzen: was ich weiß    -    Was ich kann</a:t>
            </a:r>
          </a:p>
          <a:p>
            <a:r>
              <a:rPr lang="de-AT" sz="1400" dirty="0"/>
              <a:t>was bedeutet das? Beschreiben Sie!</a:t>
            </a:r>
          </a:p>
          <a:p>
            <a:r>
              <a:rPr lang="de-AT" sz="1400" dirty="0"/>
              <a:t>Welches Wissen war da wichtig für mich? Welche Haltung war da wichtig?</a:t>
            </a:r>
          </a:p>
        </p:txBody>
      </p:sp>
      <p:sp>
        <p:nvSpPr>
          <p:cNvPr id="8" name="Rechteck 7">
            <a:extLst>
              <a:ext uri="{FF2B5EF4-FFF2-40B4-BE49-F238E27FC236}">
                <a16:creationId xmlns:a16="http://schemas.microsoft.com/office/drawing/2014/main" id="{EB55209F-5175-4347-A7EE-E367FC9E5905}"/>
              </a:ext>
            </a:extLst>
          </p:cNvPr>
          <p:cNvSpPr/>
          <p:nvPr/>
        </p:nvSpPr>
        <p:spPr>
          <a:xfrm>
            <a:off x="3542190" y="2699351"/>
            <a:ext cx="3657600" cy="505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3036787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Kompetenzerfassung</a:t>
            </a:r>
          </a:p>
        </p:txBody>
      </p:sp>
      <p:sp>
        <p:nvSpPr>
          <p:cNvPr id="3" name="Inhaltsplatzhalter 2"/>
          <p:cNvSpPr>
            <a:spLocks noGrp="1"/>
          </p:cNvSpPr>
          <p:nvPr>
            <p:ph idx="1"/>
          </p:nvPr>
        </p:nvSpPr>
        <p:spPr/>
        <p:txBody>
          <a:bodyPr/>
          <a:lstStyle/>
          <a:p>
            <a:r>
              <a:rPr lang="de-DE" dirty="0"/>
              <a:t>Kompetenzen sind ….</a:t>
            </a:r>
          </a:p>
          <a:p>
            <a:pPr lvl="1"/>
            <a:r>
              <a:rPr lang="de-DE" dirty="0"/>
              <a:t>Fähigkeiten, Fertigkeiten und Können</a:t>
            </a:r>
          </a:p>
          <a:p>
            <a:endParaRPr lang="de-DE" dirty="0"/>
          </a:p>
          <a:p>
            <a:pPr marL="0" indent="0">
              <a:buNone/>
            </a:pPr>
            <a:endParaRPr lang="de-DE" dirty="0"/>
          </a:p>
          <a:p>
            <a:r>
              <a:rPr lang="de-DE" dirty="0"/>
              <a:t>Was kann ich </a:t>
            </a:r>
            <a:r>
              <a:rPr lang="de-DE" b="1" dirty="0"/>
              <a:t>gut</a:t>
            </a:r>
            <a:r>
              <a:rPr lang="de-DE" dirty="0"/>
              <a:t>? Was mache ich </a:t>
            </a:r>
            <a:r>
              <a:rPr lang="de-DE" b="1" dirty="0"/>
              <a:t>gerne</a:t>
            </a:r>
            <a:r>
              <a:rPr lang="de-DE" dirty="0"/>
              <a:t>?</a:t>
            </a:r>
          </a:p>
          <a:p>
            <a:pPr marL="0" indent="0">
              <a:buNone/>
            </a:pPr>
            <a:endParaRPr lang="de-DE" dirty="0"/>
          </a:p>
          <a:p>
            <a:r>
              <a:rPr lang="de-DE" dirty="0"/>
              <a:t>Wie ist es Ihnen mit der Übung gegangen?</a:t>
            </a:r>
          </a:p>
          <a:p>
            <a:endParaRPr lang="de-DE" dirty="0"/>
          </a:p>
        </p:txBody>
      </p:sp>
    </p:spTree>
    <p:extLst>
      <p:ext uri="{BB962C8B-B14F-4D97-AF65-F5344CB8AC3E}">
        <p14:creationId xmlns:p14="http://schemas.microsoft.com/office/powerpoint/2010/main" val="1601787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0194" y="594360"/>
            <a:ext cx="8596668" cy="1039131"/>
          </a:xfrm>
        </p:spPr>
        <p:txBody>
          <a:bodyPr>
            <a:normAutofit/>
          </a:bodyPr>
          <a:lstStyle/>
          <a:p>
            <a:pPr algn="ctr"/>
            <a:r>
              <a:rPr lang="de-DE" dirty="0"/>
              <a:t> Aufgabe: Meine Stärken</a:t>
            </a:r>
            <a:endParaRPr lang="de-DE" sz="1800" dirty="0"/>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4034123678"/>
              </p:ext>
            </p:extLst>
          </p:nvPr>
        </p:nvGraphicFramePr>
        <p:xfrm>
          <a:off x="788971" y="2733436"/>
          <a:ext cx="8967588" cy="3147060"/>
        </p:xfrm>
        <a:graphic>
          <a:graphicData uri="http://schemas.openxmlformats.org/drawingml/2006/table">
            <a:tbl>
              <a:tblPr firstRow="1" firstCol="1" bandRow="1"/>
              <a:tblGrid>
                <a:gridCol w="3918785">
                  <a:extLst>
                    <a:ext uri="{9D8B030D-6E8A-4147-A177-3AD203B41FA5}">
                      <a16:colId xmlns:a16="http://schemas.microsoft.com/office/drawing/2014/main" val="20000"/>
                    </a:ext>
                  </a:extLst>
                </a:gridCol>
                <a:gridCol w="5048803">
                  <a:extLst>
                    <a:ext uri="{9D8B030D-6E8A-4147-A177-3AD203B41FA5}">
                      <a16:colId xmlns:a16="http://schemas.microsoft.com/office/drawing/2014/main" val="20001"/>
                    </a:ext>
                  </a:extLst>
                </a:gridCol>
              </a:tblGrid>
              <a:tr h="553163">
                <a:tc>
                  <a:txBody>
                    <a:bodyPr/>
                    <a:lstStyle/>
                    <a:p>
                      <a:pPr algn="just">
                        <a:lnSpc>
                          <a:spcPct val="107000"/>
                        </a:lnSpc>
                        <a:spcAft>
                          <a:spcPts val="0"/>
                        </a:spcAft>
                      </a:pPr>
                      <a:r>
                        <a:rPr lang="de-AT" sz="1600" b="1" dirty="0">
                          <a:effectLst/>
                          <a:latin typeface="+mj-lt"/>
                          <a:ea typeface="Calibri"/>
                          <a:cs typeface="Calibri"/>
                        </a:rPr>
                        <a:t>Fähigkeiten/Stärken, die ich habe:</a:t>
                      </a:r>
                      <a:endParaRPr lang="de-DE" sz="1600" dirty="0">
                        <a:effectLst/>
                        <a:latin typeface="+mj-lt"/>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a:lnSpc>
                          <a:spcPct val="107000"/>
                        </a:lnSpc>
                        <a:spcAft>
                          <a:spcPts val="0"/>
                        </a:spcAft>
                      </a:pPr>
                      <a:r>
                        <a:rPr lang="de-AT" sz="1600" b="1" dirty="0">
                          <a:effectLst/>
                          <a:latin typeface="+mj-lt"/>
                          <a:ea typeface="Calibri"/>
                          <a:cs typeface="Calibri"/>
                        </a:rPr>
                        <a:t>Warum ich das so gut kann:</a:t>
                      </a:r>
                      <a:endParaRPr lang="de-DE" sz="1600" dirty="0">
                        <a:effectLst/>
                        <a:latin typeface="+mj-lt"/>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930364">
                <a:tc>
                  <a:txBody>
                    <a:bodyPr/>
                    <a:lstStyle/>
                    <a:p>
                      <a:pPr algn="just">
                        <a:lnSpc>
                          <a:spcPct val="107000"/>
                        </a:lnSpc>
                        <a:spcAft>
                          <a:spcPts val="0"/>
                        </a:spcAft>
                      </a:pPr>
                      <a:r>
                        <a:rPr lang="de-AT" sz="1200" dirty="0">
                          <a:effectLst/>
                          <a:latin typeface="+mj-lt"/>
                          <a:ea typeface="Calibri"/>
                          <a:cs typeface="Calibri"/>
                        </a:rPr>
                        <a:t> </a:t>
                      </a:r>
                      <a:endParaRPr lang="de-DE" sz="1200" dirty="0">
                        <a:effectLst/>
                        <a:latin typeface="+mj-lt"/>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de-AT" sz="1200" dirty="0">
                          <a:effectLst/>
                          <a:latin typeface="+mj-lt"/>
                          <a:ea typeface="Calibri"/>
                          <a:cs typeface="Calibri"/>
                        </a:rPr>
                        <a:t> </a:t>
                      </a:r>
                      <a:endParaRPr lang="de-DE" sz="1200" dirty="0">
                        <a:effectLst/>
                        <a:latin typeface="+mj-lt"/>
                        <a:ea typeface="Calibri"/>
                        <a:cs typeface="Calibri"/>
                      </a:endParaRPr>
                    </a:p>
                    <a:p>
                      <a:pPr algn="just">
                        <a:lnSpc>
                          <a:spcPct val="107000"/>
                        </a:lnSpc>
                        <a:spcAft>
                          <a:spcPts val="0"/>
                        </a:spcAft>
                      </a:pPr>
                      <a:endParaRPr lang="de-DE" sz="1200" dirty="0">
                        <a:effectLst/>
                        <a:latin typeface="+mj-lt"/>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79801">
                <a:tc>
                  <a:txBody>
                    <a:bodyPr/>
                    <a:lstStyle/>
                    <a:p>
                      <a:pPr algn="just">
                        <a:lnSpc>
                          <a:spcPct val="107000"/>
                        </a:lnSpc>
                        <a:spcAft>
                          <a:spcPts val="0"/>
                        </a:spcAft>
                      </a:pPr>
                      <a:r>
                        <a:rPr lang="de-AT" sz="1200" dirty="0">
                          <a:effectLst/>
                          <a:latin typeface="+mj-lt"/>
                          <a:ea typeface="Calibri"/>
                          <a:cs typeface="Calibri"/>
                        </a:rPr>
                        <a:t> </a:t>
                      </a:r>
                      <a:endParaRPr lang="de-DE" sz="1200" dirty="0">
                        <a:effectLst/>
                        <a:latin typeface="+mj-lt"/>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de-AT" sz="1200" dirty="0">
                          <a:effectLst/>
                          <a:latin typeface="+mj-lt"/>
                          <a:ea typeface="Calibri"/>
                          <a:cs typeface="Calibri"/>
                        </a:rPr>
                        <a:t> </a:t>
                      </a:r>
                      <a:endParaRPr lang="de-DE" sz="1200" dirty="0">
                        <a:effectLst/>
                        <a:latin typeface="+mj-lt"/>
                        <a:ea typeface="Calibri"/>
                        <a:cs typeface="Calibri"/>
                      </a:endParaRPr>
                    </a:p>
                    <a:p>
                      <a:pPr algn="just">
                        <a:lnSpc>
                          <a:spcPct val="107000"/>
                        </a:lnSpc>
                        <a:spcAft>
                          <a:spcPts val="0"/>
                        </a:spcAft>
                      </a:pPr>
                      <a:r>
                        <a:rPr lang="de-AT" sz="1200" dirty="0">
                          <a:effectLst/>
                          <a:latin typeface="+mj-lt"/>
                          <a:ea typeface="Calibri"/>
                          <a:cs typeface="Calibri"/>
                        </a:rPr>
                        <a:t> </a:t>
                      </a:r>
                      <a:endParaRPr lang="de-DE" sz="1200" dirty="0">
                        <a:effectLst/>
                        <a:latin typeface="+mj-lt"/>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83732">
                <a:tc>
                  <a:txBody>
                    <a:bodyPr/>
                    <a:lstStyle/>
                    <a:p>
                      <a:pPr algn="just">
                        <a:lnSpc>
                          <a:spcPct val="107000"/>
                        </a:lnSpc>
                        <a:spcAft>
                          <a:spcPts val="0"/>
                        </a:spcAft>
                      </a:pPr>
                      <a:r>
                        <a:rPr lang="de-AT" sz="1200" dirty="0">
                          <a:effectLst/>
                          <a:latin typeface="+mj-lt"/>
                          <a:ea typeface="Calibri"/>
                          <a:cs typeface="Calibri"/>
                        </a:rPr>
                        <a:t> </a:t>
                      </a:r>
                      <a:endParaRPr lang="de-DE" sz="1200" dirty="0">
                        <a:effectLst/>
                        <a:latin typeface="+mj-lt"/>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de-AT" sz="1200" dirty="0">
                          <a:effectLst/>
                          <a:latin typeface="+mj-lt"/>
                          <a:ea typeface="Calibri"/>
                          <a:cs typeface="Calibri"/>
                        </a:rPr>
                        <a:t> </a:t>
                      </a:r>
                      <a:endParaRPr lang="de-DE" sz="1200" dirty="0">
                        <a:effectLst/>
                        <a:latin typeface="+mj-lt"/>
                        <a:ea typeface="Calibri"/>
                        <a:cs typeface="Calibri"/>
                      </a:endParaRPr>
                    </a:p>
                    <a:p>
                      <a:pPr algn="just">
                        <a:lnSpc>
                          <a:spcPct val="107000"/>
                        </a:lnSpc>
                        <a:spcAft>
                          <a:spcPts val="0"/>
                        </a:spcAft>
                      </a:pPr>
                      <a:r>
                        <a:rPr lang="de-AT" sz="1200" dirty="0">
                          <a:effectLst/>
                          <a:latin typeface="+mj-lt"/>
                          <a:ea typeface="Calibri"/>
                          <a:cs typeface="Calibri"/>
                        </a:rPr>
                        <a:t> </a:t>
                      </a:r>
                      <a:endParaRPr lang="de-DE" sz="1200" dirty="0">
                        <a:effectLst/>
                        <a:latin typeface="+mj-lt"/>
                        <a:ea typeface="Calibri"/>
                        <a:cs typeface="Calibri"/>
                      </a:endParaRPr>
                    </a:p>
                    <a:p>
                      <a:pPr algn="just">
                        <a:lnSpc>
                          <a:spcPct val="107000"/>
                        </a:lnSpc>
                        <a:spcAft>
                          <a:spcPts val="0"/>
                        </a:spcAft>
                      </a:pPr>
                      <a:r>
                        <a:rPr lang="de-AT" sz="1200" dirty="0">
                          <a:effectLst/>
                          <a:latin typeface="+mj-lt"/>
                          <a:ea typeface="Calibri"/>
                          <a:cs typeface="Calibri"/>
                        </a:rPr>
                        <a:t> </a:t>
                      </a:r>
                      <a:endParaRPr lang="de-DE" sz="1200" dirty="0">
                        <a:effectLst/>
                        <a:latin typeface="+mj-lt"/>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Textfeld 2">
            <a:extLst>
              <a:ext uri="{FF2B5EF4-FFF2-40B4-BE49-F238E27FC236}">
                <a16:creationId xmlns:a16="http://schemas.microsoft.com/office/drawing/2014/main" id="{D602FD87-DCFD-4C2C-8C9B-B1268CFAC96F}"/>
              </a:ext>
            </a:extLst>
          </p:cNvPr>
          <p:cNvSpPr txBox="1"/>
          <p:nvPr/>
        </p:nvSpPr>
        <p:spPr>
          <a:xfrm>
            <a:off x="788971" y="1666819"/>
            <a:ext cx="8967588" cy="646331"/>
          </a:xfrm>
          <a:prstGeom prst="rect">
            <a:avLst/>
          </a:prstGeom>
          <a:noFill/>
        </p:spPr>
        <p:txBody>
          <a:bodyPr wrap="square" rtlCol="0">
            <a:spAutoFit/>
          </a:bodyPr>
          <a:lstStyle/>
          <a:p>
            <a:r>
              <a:rPr lang="de-AT" dirty="0"/>
              <a:t>Was sind Ihre stärken? überlegen Sie sich zumindest zwei und besprechen Sie diese mit einer Kollegin/einem Kollegen!</a:t>
            </a:r>
          </a:p>
        </p:txBody>
      </p:sp>
    </p:spTree>
    <p:extLst>
      <p:ext uri="{BB962C8B-B14F-4D97-AF65-F5344CB8AC3E}">
        <p14:creationId xmlns:p14="http://schemas.microsoft.com/office/powerpoint/2010/main" val="3625216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Kompetenzen</a:t>
            </a:r>
          </a:p>
        </p:txBody>
      </p:sp>
      <p:sp>
        <p:nvSpPr>
          <p:cNvPr id="3" name="Inhaltsplatzhalter 2"/>
          <p:cNvSpPr>
            <a:spLocks noGrp="1"/>
          </p:cNvSpPr>
          <p:nvPr>
            <p:ph idx="1"/>
          </p:nvPr>
        </p:nvSpPr>
        <p:spPr>
          <a:xfrm>
            <a:off x="677334" y="1927861"/>
            <a:ext cx="8596668" cy="4113502"/>
          </a:xfrm>
        </p:spPr>
        <p:txBody>
          <a:bodyPr/>
          <a:lstStyle/>
          <a:p>
            <a:r>
              <a:rPr lang="de-AT" dirty="0"/>
              <a:t>Erstellen Sie eine Mindmap zu den Kompetenzen, die Sie gerne stärken möchten!</a:t>
            </a:r>
            <a:endParaRPr lang="de-DE" dirty="0"/>
          </a:p>
          <a:p>
            <a:endParaRPr lang="de-DE" dirty="0"/>
          </a:p>
        </p:txBody>
      </p:sp>
      <p:sp>
        <p:nvSpPr>
          <p:cNvPr id="5" name="Wolkenförmige Legende 4"/>
          <p:cNvSpPr/>
          <p:nvPr/>
        </p:nvSpPr>
        <p:spPr>
          <a:xfrm>
            <a:off x="2308860" y="2941320"/>
            <a:ext cx="3817620" cy="265176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p:cNvSpPr txBox="1"/>
          <p:nvPr/>
        </p:nvSpPr>
        <p:spPr>
          <a:xfrm>
            <a:off x="2903220" y="3665220"/>
            <a:ext cx="2293620" cy="1200329"/>
          </a:xfrm>
          <a:prstGeom prst="rect">
            <a:avLst/>
          </a:prstGeom>
          <a:noFill/>
        </p:spPr>
        <p:txBody>
          <a:bodyPr wrap="square" rtlCol="0">
            <a:spAutoFit/>
          </a:bodyPr>
          <a:lstStyle/>
          <a:p>
            <a:pPr algn="ctr"/>
            <a:r>
              <a:rPr lang="de-DE" dirty="0">
                <a:solidFill>
                  <a:schemeClr val="bg1"/>
                </a:solidFill>
              </a:rPr>
              <a:t>Kompetenzen,</a:t>
            </a:r>
          </a:p>
          <a:p>
            <a:pPr algn="ctr"/>
            <a:r>
              <a:rPr lang="de-DE" dirty="0">
                <a:solidFill>
                  <a:schemeClr val="bg1"/>
                </a:solidFill>
              </a:rPr>
              <a:t>die ich stärken/entwickeln möchte</a:t>
            </a:r>
          </a:p>
        </p:txBody>
      </p:sp>
      <p:cxnSp>
        <p:nvCxnSpPr>
          <p:cNvPr id="8" name="Gerade Verbindung mit Pfeil 7"/>
          <p:cNvCxnSpPr/>
          <p:nvPr/>
        </p:nvCxnSpPr>
        <p:spPr>
          <a:xfrm flipV="1">
            <a:off x="5913120" y="2430780"/>
            <a:ext cx="975360" cy="9296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a:stCxn id="5" idx="2"/>
          </p:cNvCxnSpPr>
          <p:nvPr/>
        </p:nvCxnSpPr>
        <p:spPr>
          <a:xfrm>
            <a:off x="6123299" y="4267200"/>
            <a:ext cx="1763401" cy="419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a:off x="5539740" y="5090160"/>
            <a:ext cx="861060" cy="7315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flipH="1" flipV="1">
            <a:off x="1363980" y="3451860"/>
            <a:ext cx="1135380" cy="4343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flipH="1">
            <a:off x="1478280" y="4865549"/>
            <a:ext cx="906780" cy="5217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flipH="1">
            <a:off x="2499360" y="5318760"/>
            <a:ext cx="457200" cy="6934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0" name="Picture 2" descr="Vintage, Poster, Vintage Poster, Wom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4999" y="299703"/>
            <a:ext cx="992103" cy="128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073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mit anderen reden teamfähig hilfsbereit selbstbewus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 name="Rechteck 5"/>
          <p:cNvSpPr/>
          <p:nvPr/>
        </p:nvSpPr>
        <p:spPr>
          <a:xfrm>
            <a:off x="2749868" y="2343737"/>
            <a:ext cx="2904172" cy="707886"/>
          </a:xfrm>
          <a:prstGeom prst="rect">
            <a:avLst/>
          </a:prstGeom>
        </p:spPr>
        <p:txBody>
          <a:bodyPr wrap="square">
            <a:spAutoFit/>
          </a:bodyPr>
          <a:lstStyle/>
          <a:p>
            <a:pPr lvl="0">
              <a:spcBef>
                <a:spcPct val="0"/>
              </a:spcBef>
            </a:pPr>
            <a:r>
              <a:rPr lang="de-DE" sz="2000" dirty="0">
                <a:solidFill>
                  <a:srgbClr val="841770"/>
                </a:solidFill>
                <a:ea typeface="+mj-ea"/>
                <a:cs typeface="+mj-cs"/>
              </a:rPr>
              <a:t>EDV-Kenntnisse (= digitale Kenntnisse)</a:t>
            </a:r>
          </a:p>
        </p:txBody>
      </p:sp>
      <p:sp>
        <p:nvSpPr>
          <p:cNvPr id="7" name="AutoShape 6" descr="SPRACHLERNCOACHING ZUR FÖRDERUNG DER LERNERAUTONOMIE IM DAZ-UNTERRICH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 name="AutoShape 8" descr="SPRACHLERNCOACHING ZUR FÖRDERUNG DER LERNERAUTONOMIE IM DAZ-UNTERRICH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 name="AutoShape 10" descr="SPRACHLERNCOACHING ZUR FÖRDERUNG DER LERNERAUTONOMIE IM DAZ-UNTERRICH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2" name="Rechteck 11"/>
          <p:cNvSpPr/>
          <p:nvPr/>
        </p:nvSpPr>
        <p:spPr>
          <a:xfrm>
            <a:off x="2833688" y="4139564"/>
            <a:ext cx="2904172" cy="400110"/>
          </a:xfrm>
          <a:prstGeom prst="rect">
            <a:avLst/>
          </a:prstGeom>
        </p:spPr>
        <p:txBody>
          <a:bodyPr wrap="square">
            <a:spAutoFit/>
          </a:bodyPr>
          <a:lstStyle/>
          <a:p>
            <a:pPr lvl="0">
              <a:spcBef>
                <a:spcPct val="0"/>
              </a:spcBef>
            </a:pPr>
            <a:r>
              <a:rPr lang="de-DE" sz="2000" dirty="0">
                <a:solidFill>
                  <a:srgbClr val="841770"/>
                </a:solidFill>
                <a:ea typeface="+mj-ea"/>
                <a:cs typeface="+mj-cs"/>
              </a:rPr>
              <a:t>Hilfsbereitschaft</a:t>
            </a:r>
          </a:p>
        </p:txBody>
      </p:sp>
      <p:sp>
        <p:nvSpPr>
          <p:cNvPr id="15" name="Rechteck 14"/>
          <p:cNvSpPr/>
          <p:nvPr/>
        </p:nvSpPr>
        <p:spPr>
          <a:xfrm>
            <a:off x="7973378" y="3051623"/>
            <a:ext cx="2904172" cy="400110"/>
          </a:xfrm>
          <a:prstGeom prst="rect">
            <a:avLst/>
          </a:prstGeom>
        </p:spPr>
        <p:txBody>
          <a:bodyPr wrap="square">
            <a:spAutoFit/>
          </a:bodyPr>
          <a:lstStyle/>
          <a:p>
            <a:pPr lvl="0">
              <a:spcBef>
                <a:spcPct val="0"/>
              </a:spcBef>
            </a:pPr>
            <a:r>
              <a:rPr lang="de-DE" sz="2000" dirty="0">
                <a:solidFill>
                  <a:srgbClr val="841770"/>
                </a:solidFill>
                <a:ea typeface="+mj-ea"/>
                <a:cs typeface="+mj-cs"/>
              </a:rPr>
              <a:t>Führungskompetenz</a:t>
            </a:r>
          </a:p>
        </p:txBody>
      </p:sp>
      <p:sp>
        <p:nvSpPr>
          <p:cNvPr id="17" name="Rechteck 16"/>
          <p:cNvSpPr/>
          <p:nvPr/>
        </p:nvSpPr>
        <p:spPr>
          <a:xfrm>
            <a:off x="8049578" y="4334857"/>
            <a:ext cx="2904172" cy="400110"/>
          </a:xfrm>
          <a:prstGeom prst="rect">
            <a:avLst/>
          </a:prstGeom>
        </p:spPr>
        <p:txBody>
          <a:bodyPr wrap="square">
            <a:spAutoFit/>
          </a:bodyPr>
          <a:lstStyle/>
          <a:p>
            <a:pPr lvl="0">
              <a:spcBef>
                <a:spcPct val="0"/>
              </a:spcBef>
            </a:pPr>
            <a:r>
              <a:rPr lang="de-DE" sz="2000" dirty="0">
                <a:solidFill>
                  <a:srgbClr val="841770"/>
                </a:solidFill>
                <a:ea typeface="+mj-ea"/>
                <a:cs typeface="+mj-cs"/>
              </a:rPr>
              <a:t>Selbstbewusstsein</a:t>
            </a: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163" y="2025519"/>
            <a:ext cx="2023745" cy="1618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descr="Weg, Kreuzung, Richtung, Abzweigung, Weggabelu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0663" y="1809892"/>
            <a:ext cx="2142847" cy="2142848"/>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Weiße Männchen, 3D Model, Freigestellt, 3D, Mode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886930" y="3952740"/>
            <a:ext cx="2036580" cy="203658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Flüchtlinge, Wirtschaftsflüchtlinge, Finanzausgleic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163" y="3698704"/>
            <a:ext cx="2032385" cy="203238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olgen, Männlich, 3D-Rendering, 3D Gerendert, Symbo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3510" y="1526222"/>
            <a:ext cx="1525401" cy="1525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617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Selbstsicherheitstraining - Was lässt sich (wie) erreich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 name="Inhaltsplatzhalter 7"/>
          <p:cNvSpPr>
            <a:spLocks noGrp="1"/>
          </p:cNvSpPr>
          <p:nvPr>
            <p:ph idx="1"/>
          </p:nvPr>
        </p:nvSpPr>
        <p:spPr>
          <a:xfrm>
            <a:off x="3733800" y="2160589"/>
            <a:ext cx="1744980" cy="923330"/>
          </a:xfrm>
          <a:prstGeom prst="rect">
            <a:avLst/>
          </a:prstGeom>
        </p:spPr>
        <p:txBody>
          <a:bodyPr wrap="square">
            <a:spAutoFit/>
          </a:bodyPr>
          <a:lstStyle/>
          <a:p>
            <a:pPr marL="114300" indent="0">
              <a:spcBef>
                <a:spcPct val="0"/>
              </a:spcBef>
              <a:buNone/>
            </a:pPr>
            <a:r>
              <a:rPr lang="de-DE" dirty="0">
                <a:solidFill>
                  <a:srgbClr val="841770"/>
                </a:solidFill>
                <a:ea typeface="+mj-ea"/>
                <a:cs typeface="+mj-cs"/>
              </a:rPr>
              <a:t>Optimismus</a:t>
            </a:r>
          </a:p>
          <a:p>
            <a:pPr marL="114300" indent="0">
              <a:spcBef>
                <a:spcPct val="0"/>
              </a:spcBef>
              <a:buNone/>
            </a:pPr>
            <a:r>
              <a:rPr lang="de-DE" dirty="0">
                <a:solidFill>
                  <a:srgbClr val="841770"/>
                </a:solidFill>
                <a:ea typeface="+mj-ea"/>
                <a:cs typeface="+mj-cs"/>
              </a:rPr>
              <a:t>(optimistisch sein)</a:t>
            </a:r>
          </a:p>
        </p:txBody>
      </p:sp>
      <p:sp>
        <p:nvSpPr>
          <p:cNvPr id="11" name="Inhaltsplatzhalter 7"/>
          <p:cNvSpPr txBox="1">
            <a:spLocks/>
          </p:cNvSpPr>
          <p:nvPr/>
        </p:nvSpPr>
        <p:spPr>
          <a:xfrm>
            <a:off x="3741420" y="4751308"/>
            <a:ext cx="5540202" cy="369332"/>
          </a:xfrm>
          <a:prstGeom prst="rect">
            <a:avLst/>
          </a:prstGeom>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14300" indent="0">
              <a:spcBef>
                <a:spcPct val="0"/>
              </a:spcBef>
              <a:buFont typeface="Wingdings 3" charset="2"/>
              <a:buNone/>
            </a:pPr>
            <a:r>
              <a:rPr lang="de-DE" dirty="0">
                <a:solidFill>
                  <a:srgbClr val="841770"/>
                </a:solidFill>
                <a:ea typeface="+mj-ea"/>
                <a:cs typeface="+mj-cs"/>
              </a:rPr>
              <a:t>Organisationsfähigkeit</a:t>
            </a:r>
          </a:p>
        </p:txBody>
      </p:sp>
      <p:sp>
        <p:nvSpPr>
          <p:cNvPr id="13" name="Inhaltsplatzhalter 7"/>
          <p:cNvSpPr txBox="1">
            <a:spLocks/>
          </p:cNvSpPr>
          <p:nvPr/>
        </p:nvSpPr>
        <p:spPr>
          <a:xfrm>
            <a:off x="8412019" y="2577942"/>
            <a:ext cx="2621280" cy="369332"/>
          </a:xfrm>
          <a:prstGeom prst="rect">
            <a:avLst/>
          </a:prstGeom>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14300" indent="0">
              <a:spcBef>
                <a:spcPct val="0"/>
              </a:spcBef>
              <a:buFont typeface="Wingdings 3" charset="2"/>
              <a:buNone/>
            </a:pPr>
            <a:r>
              <a:rPr lang="de-DE" dirty="0">
                <a:solidFill>
                  <a:srgbClr val="841770"/>
                </a:solidFill>
                <a:ea typeface="+mj-ea"/>
                <a:cs typeface="+mj-cs"/>
              </a:rPr>
              <a:t>Teamfähigkeit</a:t>
            </a:r>
          </a:p>
        </p:txBody>
      </p:sp>
      <p:sp>
        <p:nvSpPr>
          <p:cNvPr id="15" name="Inhaltsplatzhalter 7"/>
          <p:cNvSpPr txBox="1">
            <a:spLocks/>
          </p:cNvSpPr>
          <p:nvPr/>
        </p:nvSpPr>
        <p:spPr>
          <a:xfrm>
            <a:off x="8694420" y="4464070"/>
            <a:ext cx="2621280" cy="646331"/>
          </a:xfrm>
          <a:prstGeom prst="rect">
            <a:avLst/>
          </a:prstGeom>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14300" indent="0">
              <a:spcBef>
                <a:spcPct val="0"/>
              </a:spcBef>
              <a:buFont typeface="Wingdings 3" charset="2"/>
              <a:buNone/>
            </a:pPr>
            <a:r>
              <a:rPr lang="de-DE" dirty="0">
                <a:solidFill>
                  <a:srgbClr val="841770"/>
                </a:solidFill>
                <a:ea typeface="+mj-ea"/>
                <a:cs typeface="+mj-cs"/>
              </a:rPr>
              <a:t>Flexibilität (flexibel sein)</a:t>
            </a:r>
          </a:p>
        </p:txBody>
      </p:sp>
      <p:pic>
        <p:nvPicPr>
          <p:cNvPr id="8194" name="Picture 2" descr="Daumen Hoch, Gut, Daumen, Hoch, Finger, Positiv, Li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958" y="1817886"/>
            <a:ext cx="1889442" cy="188944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Spielen, Laufen, Freunde, Spiel, Teenager, Renn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495367" y="3905182"/>
            <a:ext cx="1916652" cy="191665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Team, Kollegen, Menschen, Gruppe, Zusammenarbei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1577" y="1234584"/>
            <a:ext cx="2670442" cy="267044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lanen, Machen, Aufführen, Checkliste, Aufgabenlis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9953" y="3905027"/>
            <a:ext cx="1919467" cy="1669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2465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7|3.1|6.1"/>
</p:tagLst>
</file>

<file path=ppt/theme/theme1.xml><?xml version="1.0" encoding="utf-8"?>
<a:theme xmlns:a="http://schemas.openxmlformats.org/drawingml/2006/main" name="Facette">
  <a:themeElements>
    <a:clrScheme name="Benutzerdefiniert 1">
      <a:dk1>
        <a:sysClr val="windowText" lastClr="000000"/>
      </a:dk1>
      <a:lt1>
        <a:sysClr val="window" lastClr="FFFFFF"/>
      </a:lt1>
      <a:dk2>
        <a:srgbClr val="44546A"/>
      </a:dk2>
      <a:lt2>
        <a:srgbClr val="E7E6E6"/>
      </a:lt2>
      <a:accent1>
        <a:srgbClr val="841770"/>
      </a:accent1>
      <a:accent2>
        <a:srgbClr val="A39E26"/>
      </a:accent2>
      <a:accent3>
        <a:srgbClr val="DCDC00"/>
      </a:accent3>
      <a:accent4>
        <a:srgbClr val="FFC000"/>
      </a:accent4>
      <a:accent5>
        <a:srgbClr val="5B9BD5"/>
      </a:accent5>
      <a:accent6>
        <a:srgbClr val="70AD47"/>
      </a:accent6>
      <a:hlink>
        <a:srgbClr val="0563C1"/>
      </a:hlink>
      <a:folHlink>
        <a:srgbClr val="954F72"/>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733</Words>
  <Application>Microsoft Office PowerPoint</Application>
  <PresentationFormat>Breitbild</PresentationFormat>
  <Paragraphs>97</Paragraphs>
  <Slides>18</Slides>
  <Notes>0</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18</vt:i4>
      </vt:variant>
    </vt:vector>
  </HeadingPairs>
  <TitlesOfParts>
    <vt:vector size="24" baseType="lpstr">
      <vt:lpstr>Arial</vt:lpstr>
      <vt:lpstr>Calibri</vt:lpstr>
      <vt:lpstr>Trebuchet MS</vt:lpstr>
      <vt:lpstr>Wingdings 3</vt:lpstr>
      <vt:lpstr>Facette</vt:lpstr>
      <vt:lpstr>Dokument</vt:lpstr>
      <vt:lpstr>PowerPoint-Präsentation</vt:lpstr>
      <vt:lpstr>Kompetenzerfassung</vt:lpstr>
      <vt:lpstr>Kompetenzerfassung: Beispiel</vt:lpstr>
      <vt:lpstr>Kompetenzerfassung: Aufgabe</vt:lpstr>
      <vt:lpstr>Kompetenzerfassung</vt:lpstr>
      <vt:lpstr> Aufgabe: Meine Stärken</vt:lpstr>
      <vt:lpstr>Kompetenzen</vt:lpstr>
      <vt:lpstr>PowerPoint-Präsentation</vt:lpstr>
      <vt:lpstr>PowerPoint-Präsentation</vt:lpstr>
      <vt:lpstr>PowerPoint-Präsentation</vt:lpstr>
      <vt:lpstr>PowerPoint-Präsentation</vt:lpstr>
      <vt:lpstr>PowerPoint-Präsentation</vt:lpstr>
      <vt:lpstr>PowerPoint-Präsentation</vt:lpstr>
      <vt:lpstr>Mein Ressourcenbaum                                       </vt:lpstr>
      <vt:lpstr>Welche Ressourcen (= Mittel, Energien, Fähigkeiten &amp; Fertigkeiten, Potenziale, Quellen) haben Sie in ihrem Leben?  Nehmen Sie sich 5-10 Minuten Zeit. Erstellen Sie eine Mindmap mit Dingen, die Ihre Ressourcen sind (z.B. Familie, Freunde, Arbeit, Natur, Hobbies (z.B. Malen, Singen etc.), Humor…). </vt:lpstr>
      <vt:lpstr>Füllen Sie den Ressourcenbaum aus! Tragen Sie Ihre Ressourcen in den Ressourcenbaum ein!  Wo schreiben Sie sie hin? Was kommt in die Baumkrone? Was in die Wurzeln oder in den Stamm? </vt:lpstr>
      <vt:lpstr>Meine schönste Vision</vt:lpstr>
      <vt:lpstr>Quelle der Graphiken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Ursula Zechenr-Möderndorfer</dc:creator>
  <cp:lastModifiedBy>Britta Ungermanns</cp:lastModifiedBy>
  <cp:revision>224</cp:revision>
  <cp:lastPrinted>2021-01-18T14:02:44Z</cp:lastPrinted>
  <dcterms:created xsi:type="dcterms:W3CDTF">2020-03-18T08:53:30Z</dcterms:created>
  <dcterms:modified xsi:type="dcterms:W3CDTF">2021-09-27T10:14:04Z</dcterms:modified>
</cp:coreProperties>
</file>