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43"/>
  </p:notesMasterIdLst>
  <p:handoutMasterIdLst>
    <p:handoutMasterId r:id="rId44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310" r:id="rId12"/>
    <p:sldId id="311" r:id="rId13"/>
    <p:sldId id="278" r:id="rId14"/>
    <p:sldId id="30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30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9" r:id="rId4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770"/>
    <a:srgbClr val="A39E26"/>
    <a:srgbClr val="D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0894F-D9BF-4F21-B672-B0BB6C8C0CA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EB7F2D5-C6BB-4125-A8FE-F7AE992BDC3E}">
      <dgm:prSet phldrT="[Text]"/>
      <dgm:spPr/>
      <dgm:t>
        <a:bodyPr/>
        <a:lstStyle/>
        <a:p>
          <a:endParaRPr lang="de-DE" dirty="0"/>
        </a:p>
        <a:p>
          <a:endParaRPr lang="de-DE" dirty="0"/>
        </a:p>
        <a:p>
          <a:r>
            <a:rPr lang="de-DE" dirty="0">
              <a:solidFill>
                <a:schemeClr val="bg1"/>
              </a:solidFill>
            </a:rPr>
            <a:t>Selbst-verwirklichung</a:t>
          </a:r>
        </a:p>
      </dgm:t>
    </dgm:pt>
    <dgm:pt modelId="{28232F78-2530-4BC9-94C6-159CDFF45DBE}" type="parTrans" cxnId="{138B86F1-AF89-4953-803F-6F49BA826802}">
      <dgm:prSet/>
      <dgm:spPr/>
      <dgm:t>
        <a:bodyPr/>
        <a:lstStyle/>
        <a:p>
          <a:endParaRPr lang="de-DE"/>
        </a:p>
      </dgm:t>
    </dgm:pt>
    <dgm:pt modelId="{D7F5EE0F-9FAD-498D-889D-C83F5D6B1C60}" type="sibTrans" cxnId="{138B86F1-AF89-4953-803F-6F49BA826802}">
      <dgm:prSet/>
      <dgm:spPr/>
      <dgm:t>
        <a:bodyPr/>
        <a:lstStyle/>
        <a:p>
          <a:endParaRPr lang="de-DE"/>
        </a:p>
      </dgm:t>
    </dgm:pt>
    <dgm:pt modelId="{058BA7F1-D257-4E64-993C-CD5AA583225A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Individualbedürfnisse (Anerkennung, Geltung)</a:t>
          </a:r>
        </a:p>
      </dgm:t>
    </dgm:pt>
    <dgm:pt modelId="{135C77F5-DDD3-493C-9F88-D7310B88D8E2}" type="parTrans" cxnId="{E24B2210-495A-4CFF-936A-63ECF81070ED}">
      <dgm:prSet/>
      <dgm:spPr/>
      <dgm:t>
        <a:bodyPr/>
        <a:lstStyle/>
        <a:p>
          <a:endParaRPr lang="de-DE"/>
        </a:p>
      </dgm:t>
    </dgm:pt>
    <dgm:pt modelId="{D0CBF416-9EF1-436B-AA33-070E5E747CB0}" type="sibTrans" cxnId="{E24B2210-495A-4CFF-936A-63ECF81070ED}">
      <dgm:prSet/>
      <dgm:spPr/>
      <dgm:t>
        <a:bodyPr/>
        <a:lstStyle/>
        <a:p>
          <a:endParaRPr lang="de-DE"/>
        </a:p>
      </dgm:t>
    </dgm:pt>
    <dgm:pt modelId="{B6B66749-E8C4-4DA5-B7BD-E27E79A1AE1B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Soziale Bedürfnisse</a:t>
          </a:r>
        </a:p>
        <a:p>
          <a:r>
            <a:rPr lang="de-DE" dirty="0">
              <a:solidFill>
                <a:schemeClr val="bg1"/>
              </a:solidFill>
            </a:rPr>
            <a:t>(</a:t>
          </a:r>
          <a:r>
            <a:rPr lang="de-DE" dirty="0" err="1">
              <a:solidFill>
                <a:schemeClr val="bg1"/>
              </a:solidFill>
            </a:rPr>
            <a:t>PartnerIn</a:t>
          </a:r>
          <a:r>
            <a:rPr lang="de-DE" dirty="0">
              <a:solidFill>
                <a:schemeClr val="bg1"/>
              </a:solidFill>
            </a:rPr>
            <a:t>, </a:t>
          </a:r>
          <a:r>
            <a:rPr lang="de-DE" dirty="0" err="1">
              <a:solidFill>
                <a:schemeClr val="bg1"/>
              </a:solidFill>
            </a:rPr>
            <a:t>FreundInnen</a:t>
          </a:r>
          <a:r>
            <a:rPr lang="de-DE" dirty="0">
              <a:solidFill>
                <a:schemeClr val="bg1"/>
              </a:solidFill>
            </a:rPr>
            <a:t>, Liebe)</a:t>
          </a:r>
        </a:p>
      </dgm:t>
    </dgm:pt>
    <dgm:pt modelId="{1506153C-00CE-435D-BD2E-6C94DABA8B80}" type="parTrans" cxnId="{6EA82B66-B373-4EE1-A6C8-57A15CF48251}">
      <dgm:prSet/>
      <dgm:spPr/>
      <dgm:t>
        <a:bodyPr/>
        <a:lstStyle/>
        <a:p>
          <a:endParaRPr lang="de-DE"/>
        </a:p>
      </dgm:t>
    </dgm:pt>
    <dgm:pt modelId="{35B3552A-C5D3-49D4-95D5-629CF4F09432}" type="sibTrans" cxnId="{6EA82B66-B373-4EE1-A6C8-57A15CF48251}">
      <dgm:prSet/>
      <dgm:spPr/>
      <dgm:t>
        <a:bodyPr/>
        <a:lstStyle/>
        <a:p>
          <a:endParaRPr lang="de-DE"/>
        </a:p>
      </dgm:t>
    </dgm:pt>
    <dgm:pt modelId="{329BA17A-2C0B-4709-B7CE-B4212E06B55F}">
      <dgm:prSet phldrT="[Text]"/>
      <dgm:spPr>
        <a:solidFill>
          <a:srgbClr val="A39E26"/>
        </a:solidFill>
      </dgm:spPr>
      <dgm:t>
        <a:bodyPr/>
        <a:lstStyle/>
        <a:p>
          <a:r>
            <a:rPr lang="de-DE" dirty="0"/>
            <a:t>Sicherheit (Wohnen, Arbeit, Einkommen)</a:t>
          </a:r>
        </a:p>
      </dgm:t>
    </dgm:pt>
    <dgm:pt modelId="{F573F951-8C1D-475B-87FB-CD6571E45117}" type="parTrans" cxnId="{8A22F71C-F005-4343-ABA6-4DA00178F06D}">
      <dgm:prSet/>
      <dgm:spPr/>
      <dgm:t>
        <a:bodyPr/>
        <a:lstStyle/>
        <a:p>
          <a:endParaRPr lang="de-DE"/>
        </a:p>
      </dgm:t>
    </dgm:pt>
    <dgm:pt modelId="{C8A0BBA1-696A-4E1B-A7A6-CF4524614FCC}" type="sibTrans" cxnId="{8A22F71C-F005-4343-ABA6-4DA00178F06D}">
      <dgm:prSet/>
      <dgm:spPr/>
      <dgm:t>
        <a:bodyPr/>
        <a:lstStyle/>
        <a:p>
          <a:endParaRPr lang="de-DE"/>
        </a:p>
      </dgm:t>
    </dgm:pt>
    <dgm:pt modelId="{892DC670-EDBD-4566-88A3-5B870F6A12E3}">
      <dgm:prSet phldrT="[Text]"/>
      <dgm:spPr>
        <a:solidFill>
          <a:srgbClr val="A39E26"/>
        </a:solidFill>
      </dgm:spPr>
      <dgm:t>
        <a:bodyPr/>
        <a:lstStyle/>
        <a:p>
          <a:r>
            <a:rPr lang="de-DE" dirty="0"/>
            <a:t>Grundbedürfnisse (Essen, Schlafen, Sex…)</a:t>
          </a:r>
        </a:p>
      </dgm:t>
    </dgm:pt>
    <dgm:pt modelId="{3A9EA9DE-6502-4170-BF56-0B3EB0DEAFEA}" type="parTrans" cxnId="{96D55E44-8327-4ABC-9CB3-A7E8F9F52453}">
      <dgm:prSet/>
      <dgm:spPr/>
      <dgm:t>
        <a:bodyPr/>
        <a:lstStyle/>
        <a:p>
          <a:endParaRPr lang="de-DE"/>
        </a:p>
      </dgm:t>
    </dgm:pt>
    <dgm:pt modelId="{58A429BF-7776-4222-AEA9-0E24C7C8670E}" type="sibTrans" cxnId="{96D55E44-8327-4ABC-9CB3-A7E8F9F52453}">
      <dgm:prSet/>
      <dgm:spPr/>
      <dgm:t>
        <a:bodyPr/>
        <a:lstStyle/>
        <a:p>
          <a:endParaRPr lang="de-DE"/>
        </a:p>
      </dgm:t>
    </dgm:pt>
    <dgm:pt modelId="{3D442530-8119-46D0-9304-5BABED8D8441}" type="pres">
      <dgm:prSet presAssocID="{FB80894F-D9BF-4F21-B672-B0BB6C8C0CA5}" presName="Name0" presStyleCnt="0">
        <dgm:presLayoutVars>
          <dgm:dir/>
          <dgm:animLvl val="lvl"/>
          <dgm:resizeHandles val="exact"/>
        </dgm:presLayoutVars>
      </dgm:prSet>
      <dgm:spPr/>
    </dgm:pt>
    <dgm:pt modelId="{70843569-1D59-4D9F-BF39-3FE0DAC18231}" type="pres">
      <dgm:prSet presAssocID="{7EB7F2D5-C6BB-4125-A8FE-F7AE992BDC3E}" presName="Name8" presStyleCnt="0"/>
      <dgm:spPr/>
    </dgm:pt>
    <dgm:pt modelId="{0AD95D9C-A28B-417B-9D10-28AA77950785}" type="pres">
      <dgm:prSet presAssocID="{7EB7F2D5-C6BB-4125-A8FE-F7AE992BDC3E}" presName="level" presStyleLbl="node1" presStyleIdx="0" presStyleCnt="5">
        <dgm:presLayoutVars>
          <dgm:chMax val="1"/>
          <dgm:bulletEnabled val="1"/>
        </dgm:presLayoutVars>
      </dgm:prSet>
      <dgm:spPr/>
    </dgm:pt>
    <dgm:pt modelId="{4BA77405-A49F-4814-92F0-CD80BA78CFDE}" type="pres">
      <dgm:prSet presAssocID="{7EB7F2D5-C6BB-4125-A8FE-F7AE992BDC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A42EA1-9CB4-41FB-B158-8A6DBBAF4B10}" type="pres">
      <dgm:prSet presAssocID="{058BA7F1-D257-4E64-993C-CD5AA583225A}" presName="Name8" presStyleCnt="0"/>
      <dgm:spPr/>
    </dgm:pt>
    <dgm:pt modelId="{CA31D8DF-B769-4488-A29F-FC2710410322}" type="pres">
      <dgm:prSet presAssocID="{058BA7F1-D257-4E64-993C-CD5AA583225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7BC9153-BEB6-4CEE-8438-50020BEFC02F}" type="pres">
      <dgm:prSet presAssocID="{058BA7F1-D257-4E64-993C-CD5AA58322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FDF921-B605-4F63-AF8C-36CF4A5DF6E3}" type="pres">
      <dgm:prSet presAssocID="{B6B66749-E8C4-4DA5-B7BD-E27E79A1AE1B}" presName="Name8" presStyleCnt="0"/>
      <dgm:spPr/>
    </dgm:pt>
    <dgm:pt modelId="{01A18A7E-2F71-453A-A07E-ACB262C5A156}" type="pres">
      <dgm:prSet presAssocID="{B6B66749-E8C4-4DA5-B7BD-E27E79A1AE1B}" presName="level" presStyleLbl="node1" presStyleIdx="2" presStyleCnt="5">
        <dgm:presLayoutVars>
          <dgm:chMax val="1"/>
          <dgm:bulletEnabled val="1"/>
        </dgm:presLayoutVars>
      </dgm:prSet>
      <dgm:spPr/>
    </dgm:pt>
    <dgm:pt modelId="{A10CB94A-33C1-42A6-8936-1455D4EB2FB2}" type="pres">
      <dgm:prSet presAssocID="{B6B66749-E8C4-4DA5-B7BD-E27E79A1AE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1EA3F4-4073-48BE-AA37-BF9BDA439325}" type="pres">
      <dgm:prSet presAssocID="{329BA17A-2C0B-4709-B7CE-B4212E06B55F}" presName="Name8" presStyleCnt="0"/>
      <dgm:spPr/>
    </dgm:pt>
    <dgm:pt modelId="{3A94D067-D7FB-4E0C-8E22-1EDE83B519F2}" type="pres">
      <dgm:prSet presAssocID="{329BA17A-2C0B-4709-B7CE-B4212E06B55F}" presName="level" presStyleLbl="node1" presStyleIdx="3" presStyleCnt="5">
        <dgm:presLayoutVars>
          <dgm:chMax val="1"/>
          <dgm:bulletEnabled val="1"/>
        </dgm:presLayoutVars>
      </dgm:prSet>
      <dgm:spPr/>
    </dgm:pt>
    <dgm:pt modelId="{10403005-8879-4444-998B-05999BE75030}" type="pres">
      <dgm:prSet presAssocID="{329BA17A-2C0B-4709-B7CE-B4212E06B5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C6E879-863E-43EA-BF7D-1C57D66879D1}" type="pres">
      <dgm:prSet presAssocID="{892DC670-EDBD-4566-88A3-5B870F6A12E3}" presName="Name8" presStyleCnt="0"/>
      <dgm:spPr/>
    </dgm:pt>
    <dgm:pt modelId="{B28815CA-D120-4101-AB64-F6EA371CAFDE}" type="pres">
      <dgm:prSet presAssocID="{892DC670-EDBD-4566-88A3-5B870F6A12E3}" presName="level" presStyleLbl="node1" presStyleIdx="4" presStyleCnt="5">
        <dgm:presLayoutVars>
          <dgm:chMax val="1"/>
          <dgm:bulletEnabled val="1"/>
        </dgm:presLayoutVars>
      </dgm:prSet>
      <dgm:spPr/>
    </dgm:pt>
    <dgm:pt modelId="{BCED79AE-CC33-4D6B-8BEA-A206EEA85A1A}" type="pres">
      <dgm:prSet presAssocID="{892DC670-EDBD-4566-88A3-5B870F6A12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297680A-5C28-42E7-A594-BEB4EFDDA5CB}" type="presOf" srcId="{058BA7F1-D257-4E64-993C-CD5AA583225A}" destId="{CA31D8DF-B769-4488-A29F-FC2710410322}" srcOrd="0" destOrd="0" presId="urn:microsoft.com/office/officeart/2005/8/layout/pyramid1"/>
    <dgm:cxn modelId="{E24B2210-495A-4CFF-936A-63ECF81070ED}" srcId="{FB80894F-D9BF-4F21-B672-B0BB6C8C0CA5}" destId="{058BA7F1-D257-4E64-993C-CD5AA583225A}" srcOrd="1" destOrd="0" parTransId="{135C77F5-DDD3-493C-9F88-D7310B88D8E2}" sibTransId="{D0CBF416-9EF1-436B-AA33-070E5E747CB0}"/>
    <dgm:cxn modelId="{3AF48E1C-66D9-4E95-96AC-06074540C9B3}" type="presOf" srcId="{FB80894F-D9BF-4F21-B672-B0BB6C8C0CA5}" destId="{3D442530-8119-46D0-9304-5BABED8D8441}" srcOrd="0" destOrd="0" presId="urn:microsoft.com/office/officeart/2005/8/layout/pyramid1"/>
    <dgm:cxn modelId="{8A22F71C-F005-4343-ABA6-4DA00178F06D}" srcId="{FB80894F-D9BF-4F21-B672-B0BB6C8C0CA5}" destId="{329BA17A-2C0B-4709-B7CE-B4212E06B55F}" srcOrd="3" destOrd="0" parTransId="{F573F951-8C1D-475B-87FB-CD6571E45117}" sibTransId="{C8A0BBA1-696A-4E1B-A7A6-CF4524614FCC}"/>
    <dgm:cxn modelId="{CAB76442-A32D-44AC-A86B-682D318BBC4D}" type="presOf" srcId="{B6B66749-E8C4-4DA5-B7BD-E27E79A1AE1B}" destId="{A10CB94A-33C1-42A6-8936-1455D4EB2FB2}" srcOrd="1" destOrd="0" presId="urn:microsoft.com/office/officeart/2005/8/layout/pyramid1"/>
    <dgm:cxn modelId="{96D55E44-8327-4ABC-9CB3-A7E8F9F52453}" srcId="{FB80894F-D9BF-4F21-B672-B0BB6C8C0CA5}" destId="{892DC670-EDBD-4566-88A3-5B870F6A12E3}" srcOrd="4" destOrd="0" parTransId="{3A9EA9DE-6502-4170-BF56-0B3EB0DEAFEA}" sibTransId="{58A429BF-7776-4222-AEA9-0E24C7C8670E}"/>
    <dgm:cxn modelId="{4636B944-BD48-4908-AB74-DCFB25C1D4D7}" type="presOf" srcId="{892DC670-EDBD-4566-88A3-5B870F6A12E3}" destId="{BCED79AE-CC33-4D6B-8BEA-A206EEA85A1A}" srcOrd="1" destOrd="0" presId="urn:microsoft.com/office/officeart/2005/8/layout/pyramid1"/>
    <dgm:cxn modelId="{6EA82B66-B373-4EE1-A6C8-57A15CF48251}" srcId="{FB80894F-D9BF-4F21-B672-B0BB6C8C0CA5}" destId="{B6B66749-E8C4-4DA5-B7BD-E27E79A1AE1B}" srcOrd="2" destOrd="0" parTransId="{1506153C-00CE-435D-BD2E-6C94DABA8B80}" sibTransId="{35B3552A-C5D3-49D4-95D5-629CF4F09432}"/>
    <dgm:cxn modelId="{D257247D-1BDD-4D59-A3F7-909718233F43}" type="presOf" srcId="{892DC670-EDBD-4566-88A3-5B870F6A12E3}" destId="{B28815CA-D120-4101-AB64-F6EA371CAFDE}" srcOrd="0" destOrd="0" presId="urn:microsoft.com/office/officeart/2005/8/layout/pyramid1"/>
    <dgm:cxn modelId="{AD901C85-7E6E-491D-BDDC-14D2B47E645D}" type="presOf" srcId="{329BA17A-2C0B-4709-B7CE-B4212E06B55F}" destId="{10403005-8879-4444-998B-05999BE75030}" srcOrd="1" destOrd="0" presId="urn:microsoft.com/office/officeart/2005/8/layout/pyramid1"/>
    <dgm:cxn modelId="{2380D39D-AD69-4104-899A-22BEF04FD7CC}" type="presOf" srcId="{7EB7F2D5-C6BB-4125-A8FE-F7AE992BDC3E}" destId="{0AD95D9C-A28B-417B-9D10-28AA77950785}" srcOrd="0" destOrd="0" presId="urn:microsoft.com/office/officeart/2005/8/layout/pyramid1"/>
    <dgm:cxn modelId="{59C446C1-7949-4E0B-8348-8DE128AD9706}" type="presOf" srcId="{058BA7F1-D257-4E64-993C-CD5AA583225A}" destId="{27BC9153-BEB6-4CEE-8438-50020BEFC02F}" srcOrd="1" destOrd="0" presId="urn:microsoft.com/office/officeart/2005/8/layout/pyramid1"/>
    <dgm:cxn modelId="{2DA2BDC6-7489-4630-BD52-45DD04136285}" type="presOf" srcId="{7EB7F2D5-C6BB-4125-A8FE-F7AE992BDC3E}" destId="{4BA77405-A49F-4814-92F0-CD80BA78CFDE}" srcOrd="1" destOrd="0" presId="urn:microsoft.com/office/officeart/2005/8/layout/pyramid1"/>
    <dgm:cxn modelId="{6EE41CD1-44C5-47D1-8EB6-671659B9D1F9}" type="presOf" srcId="{329BA17A-2C0B-4709-B7CE-B4212E06B55F}" destId="{3A94D067-D7FB-4E0C-8E22-1EDE83B519F2}" srcOrd="0" destOrd="0" presId="urn:microsoft.com/office/officeart/2005/8/layout/pyramid1"/>
    <dgm:cxn modelId="{CCC557D6-9FED-4787-9550-C01E358246A4}" type="presOf" srcId="{B6B66749-E8C4-4DA5-B7BD-E27E79A1AE1B}" destId="{01A18A7E-2F71-453A-A07E-ACB262C5A156}" srcOrd="0" destOrd="0" presId="urn:microsoft.com/office/officeart/2005/8/layout/pyramid1"/>
    <dgm:cxn modelId="{138B86F1-AF89-4953-803F-6F49BA826802}" srcId="{FB80894F-D9BF-4F21-B672-B0BB6C8C0CA5}" destId="{7EB7F2D5-C6BB-4125-A8FE-F7AE992BDC3E}" srcOrd="0" destOrd="0" parTransId="{28232F78-2530-4BC9-94C6-159CDFF45DBE}" sibTransId="{D7F5EE0F-9FAD-498D-889D-C83F5D6B1C60}"/>
    <dgm:cxn modelId="{74E20511-020D-47FE-AA91-AE729FA75479}" type="presParOf" srcId="{3D442530-8119-46D0-9304-5BABED8D8441}" destId="{70843569-1D59-4D9F-BF39-3FE0DAC18231}" srcOrd="0" destOrd="0" presId="urn:microsoft.com/office/officeart/2005/8/layout/pyramid1"/>
    <dgm:cxn modelId="{6A90D658-68E8-4799-AA6E-B05314A6DDB1}" type="presParOf" srcId="{70843569-1D59-4D9F-BF39-3FE0DAC18231}" destId="{0AD95D9C-A28B-417B-9D10-28AA77950785}" srcOrd="0" destOrd="0" presId="urn:microsoft.com/office/officeart/2005/8/layout/pyramid1"/>
    <dgm:cxn modelId="{C3E7FF85-9FB7-4F59-92A8-06457A500A69}" type="presParOf" srcId="{70843569-1D59-4D9F-BF39-3FE0DAC18231}" destId="{4BA77405-A49F-4814-92F0-CD80BA78CFDE}" srcOrd="1" destOrd="0" presId="urn:microsoft.com/office/officeart/2005/8/layout/pyramid1"/>
    <dgm:cxn modelId="{F802CCA9-D6F8-4E9F-BD72-9035A20749E1}" type="presParOf" srcId="{3D442530-8119-46D0-9304-5BABED8D8441}" destId="{25A42EA1-9CB4-41FB-B158-8A6DBBAF4B10}" srcOrd="1" destOrd="0" presId="urn:microsoft.com/office/officeart/2005/8/layout/pyramid1"/>
    <dgm:cxn modelId="{870480EE-BE61-403A-963D-8F09907B3E2F}" type="presParOf" srcId="{25A42EA1-9CB4-41FB-B158-8A6DBBAF4B10}" destId="{CA31D8DF-B769-4488-A29F-FC2710410322}" srcOrd="0" destOrd="0" presId="urn:microsoft.com/office/officeart/2005/8/layout/pyramid1"/>
    <dgm:cxn modelId="{EFBFCA8E-D844-46F0-A1B3-47A5F84A1392}" type="presParOf" srcId="{25A42EA1-9CB4-41FB-B158-8A6DBBAF4B10}" destId="{27BC9153-BEB6-4CEE-8438-50020BEFC02F}" srcOrd="1" destOrd="0" presId="urn:microsoft.com/office/officeart/2005/8/layout/pyramid1"/>
    <dgm:cxn modelId="{F498BEBA-D34D-4703-A79C-D3C2B85CAA36}" type="presParOf" srcId="{3D442530-8119-46D0-9304-5BABED8D8441}" destId="{E7FDF921-B605-4F63-AF8C-36CF4A5DF6E3}" srcOrd="2" destOrd="0" presId="urn:microsoft.com/office/officeart/2005/8/layout/pyramid1"/>
    <dgm:cxn modelId="{0BB154CC-5499-47D0-9768-0DB9C7A92254}" type="presParOf" srcId="{E7FDF921-B605-4F63-AF8C-36CF4A5DF6E3}" destId="{01A18A7E-2F71-453A-A07E-ACB262C5A156}" srcOrd="0" destOrd="0" presId="urn:microsoft.com/office/officeart/2005/8/layout/pyramid1"/>
    <dgm:cxn modelId="{AE402BF2-2D97-4957-894E-14C9DE646D81}" type="presParOf" srcId="{E7FDF921-B605-4F63-AF8C-36CF4A5DF6E3}" destId="{A10CB94A-33C1-42A6-8936-1455D4EB2FB2}" srcOrd="1" destOrd="0" presId="urn:microsoft.com/office/officeart/2005/8/layout/pyramid1"/>
    <dgm:cxn modelId="{0C064B09-3D56-4C17-BD7E-5C6E02D48E08}" type="presParOf" srcId="{3D442530-8119-46D0-9304-5BABED8D8441}" destId="{041EA3F4-4073-48BE-AA37-BF9BDA439325}" srcOrd="3" destOrd="0" presId="urn:microsoft.com/office/officeart/2005/8/layout/pyramid1"/>
    <dgm:cxn modelId="{EDF8B060-E4E9-45A3-9871-F80B5AEC4C0D}" type="presParOf" srcId="{041EA3F4-4073-48BE-AA37-BF9BDA439325}" destId="{3A94D067-D7FB-4E0C-8E22-1EDE83B519F2}" srcOrd="0" destOrd="0" presId="urn:microsoft.com/office/officeart/2005/8/layout/pyramid1"/>
    <dgm:cxn modelId="{CCFCE2AD-F7A8-44E4-88B4-FD4B88B30ACD}" type="presParOf" srcId="{041EA3F4-4073-48BE-AA37-BF9BDA439325}" destId="{10403005-8879-4444-998B-05999BE75030}" srcOrd="1" destOrd="0" presId="urn:microsoft.com/office/officeart/2005/8/layout/pyramid1"/>
    <dgm:cxn modelId="{E3132994-9B85-41FA-B4F2-3C3D70BA4C0E}" type="presParOf" srcId="{3D442530-8119-46D0-9304-5BABED8D8441}" destId="{61C6E879-863E-43EA-BF7D-1C57D66879D1}" srcOrd="4" destOrd="0" presId="urn:microsoft.com/office/officeart/2005/8/layout/pyramid1"/>
    <dgm:cxn modelId="{2DAC20E0-EFE0-4D90-A00C-921C0C616B43}" type="presParOf" srcId="{61C6E879-863E-43EA-BF7D-1C57D66879D1}" destId="{B28815CA-D120-4101-AB64-F6EA371CAFDE}" srcOrd="0" destOrd="0" presId="urn:microsoft.com/office/officeart/2005/8/layout/pyramid1"/>
    <dgm:cxn modelId="{F0FC71AD-8483-47F1-A5FE-4776965E387E}" type="presParOf" srcId="{61C6E879-863E-43EA-BF7D-1C57D66879D1}" destId="{BCED79AE-CC33-4D6B-8BEA-A206EEA85A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C6D3B-D2AD-4975-B71F-BA7EDD43C757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E212D6-13E7-4FB8-8EA3-347F58B30E16}">
      <dgm:prSet/>
      <dgm:spPr/>
      <dgm:t>
        <a:bodyPr/>
        <a:lstStyle/>
        <a:p>
          <a:pPr rtl="0"/>
          <a:r>
            <a:rPr lang="de-DE" dirty="0"/>
            <a:t>Gewaltfreie Kommunikation ist eine Kommunikationsmethode</a:t>
          </a:r>
        </a:p>
      </dgm:t>
    </dgm:pt>
    <dgm:pt modelId="{94ECAB05-E968-4F7C-88AE-06387876D3DE}" type="parTrans" cxnId="{5D3EC14E-ADC7-42FB-8A4B-CBBAB6D73C36}">
      <dgm:prSet/>
      <dgm:spPr/>
      <dgm:t>
        <a:bodyPr/>
        <a:lstStyle/>
        <a:p>
          <a:endParaRPr lang="de-DE"/>
        </a:p>
      </dgm:t>
    </dgm:pt>
    <dgm:pt modelId="{593C700D-02B5-4C5C-80F0-98EC2CB1A9D5}" type="sibTrans" cxnId="{5D3EC14E-ADC7-42FB-8A4B-CBBAB6D73C36}">
      <dgm:prSet/>
      <dgm:spPr/>
      <dgm:t>
        <a:bodyPr/>
        <a:lstStyle/>
        <a:p>
          <a:endParaRPr lang="de-DE"/>
        </a:p>
      </dgm:t>
    </dgm:pt>
    <dgm:pt modelId="{3F9534AA-CFC6-47A1-9154-4213F128A455}">
      <dgm:prSet/>
      <dgm:spPr/>
      <dgm:t>
        <a:bodyPr/>
        <a:lstStyle/>
        <a:p>
          <a:pPr rtl="0"/>
          <a:r>
            <a:rPr lang="de-DE" dirty="0"/>
            <a:t>Sie basiert auf 4 Elementen</a:t>
          </a:r>
        </a:p>
      </dgm:t>
    </dgm:pt>
    <dgm:pt modelId="{FFB994AA-76C4-4293-A88E-CF1D2C4E2577}" type="parTrans" cxnId="{DAE77486-622D-44DC-886B-D1B1385253F8}">
      <dgm:prSet/>
      <dgm:spPr/>
      <dgm:t>
        <a:bodyPr/>
        <a:lstStyle/>
        <a:p>
          <a:endParaRPr lang="de-DE"/>
        </a:p>
      </dgm:t>
    </dgm:pt>
    <dgm:pt modelId="{FF86328E-5350-4A75-9855-E7737F721AA4}" type="sibTrans" cxnId="{DAE77486-622D-44DC-886B-D1B1385253F8}">
      <dgm:prSet/>
      <dgm:spPr/>
      <dgm:t>
        <a:bodyPr/>
        <a:lstStyle/>
        <a:p>
          <a:endParaRPr lang="de-DE"/>
        </a:p>
      </dgm:t>
    </dgm:pt>
    <dgm:pt modelId="{0443789C-FA45-4160-8CCA-20C8BC332212}">
      <dgm:prSet/>
      <dgm:spPr/>
      <dgm:t>
        <a:bodyPr/>
        <a:lstStyle/>
        <a:p>
          <a:pPr rtl="0"/>
          <a:r>
            <a:rPr lang="de-DE" dirty="0"/>
            <a:t>Beobachtung – Gefühl – Bedürfnis - Bitte</a:t>
          </a:r>
        </a:p>
      </dgm:t>
    </dgm:pt>
    <dgm:pt modelId="{A3A18BAF-518F-42B6-9FE2-EB73785D0972}" type="parTrans" cxnId="{CDEE45A2-D4BD-4232-816E-3955849467EF}">
      <dgm:prSet/>
      <dgm:spPr/>
      <dgm:t>
        <a:bodyPr/>
        <a:lstStyle/>
        <a:p>
          <a:endParaRPr lang="de-DE"/>
        </a:p>
      </dgm:t>
    </dgm:pt>
    <dgm:pt modelId="{BB5AE38D-CC61-4C6A-BF76-0F9A951C9B27}" type="sibTrans" cxnId="{CDEE45A2-D4BD-4232-816E-3955849467EF}">
      <dgm:prSet/>
      <dgm:spPr/>
      <dgm:t>
        <a:bodyPr/>
        <a:lstStyle/>
        <a:p>
          <a:endParaRPr lang="de-DE"/>
        </a:p>
      </dgm:t>
    </dgm:pt>
    <dgm:pt modelId="{D78C65AC-AADF-4FF3-B37A-DF614F3E6067}" type="pres">
      <dgm:prSet presAssocID="{3A1C6D3B-D2AD-4975-B71F-BA7EDD43C757}" presName="Name0" presStyleCnt="0">
        <dgm:presLayoutVars>
          <dgm:dir/>
          <dgm:resizeHandles val="exact"/>
        </dgm:presLayoutVars>
      </dgm:prSet>
      <dgm:spPr/>
    </dgm:pt>
    <dgm:pt modelId="{81894DF7-C473-451F-A730-DBD871FBC9AD}" type="pres">
      <dgm:prSet presAssocID="{47E212D6-13E7-4FB8-8EA3-347F58B30E16}" presName="parTxOnly" presStyleLbl="node1" presStyleIdx="0" presStyleCnt="3">
        <dgm:presLayoutVars>
          <dgm:bulletEnabled val="1"/>
        </dgm:presLayoutVars>
      </dgm:prSet>
      <dgm:spPr/>
    </dgm:pt>
    <dgm:pt modelId="{8C0C9D96-7FAA-4670-B8D5-A6B313E3F4CB}" type="pres">
      <dgm:prSet presAssocID="{593C700D-02B5-4C5C-80F0-98EC2CB1A9D5}" presName="parSpace" presStyleCnt="0"/>
      <dgm:spPr/>
    </dgm:pt>
    <dgm:pt modelId="{701C5189-81FD-4F2B-89E5-4B03C94CE903}" type="pres">
      <dgm:prSet presAssocID="{3F9534AA-CFC6-47A1-9154-4213F128A455}" presName="parTxOnly" presStyleLbl="node1" presStyleIdx="1" presStyleCnt="3">
        <dgm:presLayoutVars>
          <dgm:bulletEnabled val="1"/>
        </dgm:presLayoutVars>
      </dgm:prSet>
      <dgm:spPr/>
    </dgm:pt>
    <dgm:pt modelId="{C9FA0F06-78AF-422B-8386-7993A7CA5D51}" type="pres">
      <dgm:prSet presAssocID="{FF86328E-5350-4A75-9855-E7737F721AA4}" presName="parSpace" presStyleCnt="0"/>
      <dgm:spPr/>
    </dgm:pt>
    <dgm:pt modelId="{00725D54-5CDA-407F-8CCF-6E283F340A23}" type="pres">
      <dgm:prSet presAssocID="{0443789C-FA45-4160-8CCA-20C8BC33221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52F6C18-088F-438C-9F79-179919639891}" type="presOf" srcId="{47E212D6-13E7-4FB8-8EA3-347F58B30E16}" destId="{81894DF7-C473-451F-A730-DBD871FBC9AD}" srcOrd="0" destOrd="0" presId="urn:microsoft.com/office/officeart/2005/8/layout/hChevron3"/>
    <dgm:cxn modelId="{EEEEAF41-2BAF-4F98-890F-566A162C9159}" type="presOf" srcId="{3A1C6D3B-D2AD-4975-B71F-BA7EDD43C757}" destId="{D78C65AC-AADF-4FF3-B37A-DF614F3E6067}" srcOrd="0" destOrd="0" presId="urn:microsoft.com/office/officeart/2005/8/layout/hChevron3"/>
    <dgm:cxn modelId="{5D3EC14E-ADC7-42FB-8A4B-CBBAB6D73C36}" srcId="{3A1C6D3B-D2AD-4975-B71F-BA7EDD43C757}" destId="{47E212D6-13E7-4FB8-8EA3-347F58B30E16}" srcOrd="0" destOrd="0" parTransId="{94ECAB05-E968-4F7C-88AE-06387876D3DE}" sibTransId="{593C700D-02B5-4C5C-80F0-98EC2CB1A9D5}"/>
    <dgm:cxn modelId="{E27B1859-B5DA-4E05-8D53-2F8E2865DAE3}" type="presOf" srcId="{3F9534AA-CFC6-47A1-9154-4213F128A455}" destId="{701C5189-81FD-4F2B-89E5-4B03C94CE903}" srcOrd="0" destOrd="0" presId="urn:microsoft.com/office/officeart/2005/8/layout/hChevron3"/>
    <dgm:cxn modelId="{DAE77486-622D-44DC-886B-D1B1385253F8}" srcId="{3A1C6D3B-D2AD-4975-B71F-BA7EDD43C757}" destId="{3F9534AA-CFC6-47A1-9154-4213F128A455}" srcOrd="1" destOrd="0" parTransId="{FFB994AA-76C4-4293-A88E-CF1D2C4E2577}" sibTransId="{FF86328E-5350-4A75-9855-E7737F721AA4}"/>
    <dgm:cxn modelId="{CDEE45A2-D4BD-4232-816E-3955849467EF}" srcId="{3A1C6D3B-D2AD-4975-B71F-BA7EDD43C757}" destId="{0443789C-FA45-4160-8CCA-20C8BC332212}" srcOrd="2" destOrd="0" parTransId="{A3A18BAF-518F-42B6-9FE2-EB73785D0972}" sibTransId="{BB5AE38D-CC61-4C6A-BF76-0F9A951C9B27}"/>
    <dgm:cxn modelId="{9C3F0FBB-7ECB-4F92-BFF8-A3C6EF1B095E}" type="presOf" srcId="{0443789C-FA45-4160-8CCA-20C8BC332212}" destId="{00725D54-5CDA-407F-8CCF-6E283F340A23}" srcOrd="0" destOrd="0" presId="urn:microsoft.com/office/officeart/2005/8/layout/hChevron3"/>
    <dgm:cxn modelId="{7CF851C8-D75F-43ED-94FE-52375071EDAD}" type="presParOf" srcId="{D78C65AC-AADF-4FF3-B37A-DF614F3E6067}" destId="{81894DF7-C473-451F-A730-DBD871FBC9AD}" srcOrd="0" destOrd="0" presId="urn:microsoft.com/office/officeart/2005/8/layout/hChevron3"/>
    <dgm:cxn modelId="{B9DB9F6B-4A2C-4994-956B-C5703F47419B}" type="presParOf" srcId="{D78C65AC-AADF-4FF3-B37A-DF614F3E6067}" destId="{8C0C9D96-7FAA-4670-B8D5-A6B313E3F4CB}" srcOrd="1" destOrd="0" presId="urn:microsoft.com/office/officeart/2005/8/layout/hChevron3"/>
    <dgm:cxn modelId="{36436034-8478-49EC-8311-1A89197BA6EF}" type="presParOf" srcId="{D78C65AC-AADF-4FF3-B37A-DF614F3E6067}" destId="{701C5189-81FD-4F2B-89E5-4B03C94CE903}" srcOrd="2" destOrd="0" presId="urn:microsoft.com/office/officeart/2005/8/layout/hChevron3"/>
    <dgm:cxn modelId="{6415B973-128C-4620-9E87-9E06D5D1E4E4}" type="presParOf" srcId="{D78C65AC-AADF-4FF3-B37A-DF614F3E6067}" destId="{C9FA0F06-78AF-422B-8386-7993A7CA5D51}" srcOrd="3" destOrd="0" presId="urn:microsoft.com/office/officeart/2005/8/layout/hChevron3"/>
    <dgm:cxn modelId="{40D63942-F5EB-4A7E-A310-2171FC8E8B50}" type="presParOf" srcId="{D78C65AC-AADF-4FF3-B37A-DF614F3E6067}" destId="{00725D54-5CDA-407F-8CCF-6E283F340A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BA134-121D-4755-9FAC-09741CC59FBB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762DF46F-9029-455A-A58E-D1F2769F0BAC}">
      <dgm:prSet phldrT="[Text]"/>
      <dgm:spPr/>
      <dgm:t>
        <a:bodyPr/>
        <a:lstStyle/>
        <a:p>
          <a:r>
            <a:rPr lang="de-DE" dirty="0"/>
            <a:t>GFK</a:t>
          </a:r>
        </a:p>
      </dgm:t>
    </dgm:pt>
    <dgm:pt modelId="{4E0FE9E6-C471-4708-B95B-D1B06842EEB0}" type="parTrans" cxnId="{39E2D73A-BEFB-47EF-BD04-4B7864EDB07E}">
      <dgm:prSet/>
      <dgm:spPr/>
      <dgm:t>
        <a:bodyPr/>
        <a:lstStyle/>
        <a:p>
          <a:endParaRPr lang="de-DE"/>
        </a:p>
      </dgm:t>
    </dgm:pt>
    <dgm:pt modelId="{253AD113-54B6-4F44-858C-9E7A020B73D4}" type="sibTrans" cxnId="{39E2D73A-BEFB-47EF-BD04-4B7864EDB07E}">
      <dgm:prSet/>
      <dgm:spPr/>
      <dgm:t>
        <a:bodyPr/>
        <a:lstStyle/>
        <a:p>
          <a:endParaRPr lang="de-DE"/>
        </a:p>
      </dgm:t>
    </dgm:pt>
    <dgm:pt modelId="{374D2673-DDBB-4318-8A54-62EEC3B89A21}">
      <dgm:prSet phldrT="[Text]" custT="1"/>
      <dgm:spPr/>
      <dgm:t>
        <a:bodyPr/>
        <a:lstStyle/>
        <a:p>
          <a:r>
            <a:rPr lang="de-DE" sz="1200" dirty="0"/>
            <a:t>Beobachtung </a:t>
          </a:r>
        </a:p>
        <a:p>
          <a:r>
            <a:rPr lang="de-DE" sz="1200" dirty="0"/>
            <a:t>(„Türöffner“)</a:t>
          </a:r>
        </a:p>
      </dgm:t>
    </dgm:pt>
    <dgm:pt modelId="{1FCD38B6-577F-4E41-9269-EDD843F05343}" type="parTrans" cxnId="{542C37A0-D114-424F-ABFC-09EDD1FD3E9E}">
      <dgm:prSet/>
      <dgm:spPr/>
      <dgm:t>
        <a:bodyPr/>
        <a:lstStyle/>
        <a:p>
          <a:endParaRPr lang="de-DE"/>
        </a:p>
      </dgm:t>
    </dgm:pt>
    <dgm:pt modelId="{C73ECD63-B64E-40AD-966D-48E90AB46520}" type="sibTrans" cxnId="{542C37A0-D114-424F-ABFC-09EDD1FD3E9E}">
      <dgm:prSet/>
      <dgm:spPr/>
      <dgm:t>
        <a:bodyPr/>
        <a:lstStyle/>
        <a:p>
          <a:endParaRPr lang="de-DE"/>
        </a:p>
      </dgm:t>
    </dgm:pt>
    <dgm:pt modelId="{8AD05BB3-7651-4EA2-97EC-B78EFAD7B36E}">
      <dgm:prSet phldrT="[Text]" custT="1"/>
      <dgm:spPr/>
      <dgm:t>
        <a:bodyPr/>
        <a:lstStyle/>
        <a:p>
          <a:r>
            <a:rPr lang="de-DE" sz="1200" dirty="0"/>
            <a:t>Gefühl</a:t>
          </a:r>
        </a:p>
        <a:p>
          <a:r>
            <a:rPr lang="de-DE" sz="1200" dirty="0"/>
            <a:t>(„Signal-Lampen“)</a:t>
          </a:r>
        </a:p>
      </dgm:t>
    </dgm:pt>
    <dgm:pt modelId="{D9F7FCAD-15BD-4034-8FDB-BF82B88395E1}" type="parTrans" cxnId="{BE0116CE-3171-44CF-B47D-55911A2825D8}">
      <dgm:prSet/>
      <dgm:spPr/>
      <dgm:t>
        <a:bodyPr/>
        <a:lstStyle/>
        <a:p>
          <a:endParaRPr lang="de-DE"/>
        </a:p>
      </dgm:t>
    </dgm:pt>
    <dgm:pt modelId="{BFACD6A5-238B-409A-A835-78E15B751106}" type="sibTrans" cxnId="{BE0116CE-3171-44CF-B47D-55911A2825D8}">
      <dgm:prSet/>
      <dgm:spPr/>
      <dgm:t>
        <a:bodyPr/>
        <a:lstStyle/>
        <a:p>
          <a:endParaRPr lang="de-DE"/>
        </a:p>
      </dgm:t>
    </dgm:pt>
    <dgm:pt modelId="{566BBAC3-A907-4027-9AE8-28A59251F4AA}">
      <dgm:prSet phldrT="[Text]" custT="1"/>
      <dgm:spPr/>
      <dgm:t>
        <a:bodyPr/>
        <a:lstStyle/>
        <a:p>
          <a:r>
            <a:rPr lang="de-DE" sz="1200" dirty="0"/>
            <a:t>Bedürfnis</a:t>
          </a:r>
        </a:p>
        <a:p>
          <a:r>
            <a:rPr lang="de-DE" sz="1200" dirty="0"/>
            <a:t>(„Lebens-energie“)</a:t>
          </a:r>
        </a:p>
      </dgm:t>
    </dgm:pt>
    <dgm:pt modelId="{9C3F8F6B-521A-45DE-91F4-49BB33893E80}" type="parTrans" cxnId="{EC8ECF6D-DB1B-4617-8584-D66CCB0DCB69}">
      <dgm:prSet/>
      <dgm:spPr/>
      <dgm:t>
        <a:bodyPr/>
        <a:lstStyle/>
        <a:p>
          <a:endParaRPr lang="de-DE"/>
        </a:p>
      </dgm:t>
    </dgm:pt>
    <dgm:pt modelId="{DE08978C-8FE9-48E6-9505-382A67224841}" type="sibTrans" cxnId="{EC8ECF6D-DB1B-4617-8584-D66CCB0DCB69}">
      <dgm:prSet/>
      <dgm:spPr/>
      <dgm:t>
        <a:bodyPr/>
        <a:lstStyle/>
        <a:p>
          <a:endParaRPr lang="de-DE"/>
        </a:p>
      </dgm:t>
    </dgm:pt>
    <dgm:pt modelId="{32AF0BBA-61EF-4A0D-AFC2-5994664DB8F7}">
      <dgm:prSet phldrT="[Text]" custT="1"/>
      <dgm:spPr/>
      <dgm:t>
        <a:bodyPr/>
        <a:lstStyle/>
        <a:p>
          <a:r>
            <a:rPr lang="de-DE" sz="1200" dirty="0"/>
            <a:t>Bitte</a:t>
          </a:r>
        </a:p>
        <a:p>
          <a:r>
            <a:rPr lang="de-DE" sz="1200" dirty="0"/>
            <a:t>(echte Bitte vs. Forderung)</a:t>
          </a:r>
        </a:p>
      </dgm:t>
    </dgm:pt>
    <dgm:pt modelId="{94FF6B34-BF59-4A57-90F8-A099CB670099}" type="parTrans" cxnId="{8EAE5596-AA9C-49EE-AFD8-3B5DF5FFC3EB}">
      <dgm:prSet/>
      <dgm:spPr/>
      <dgm:t>
        <a:bodyPr/>
        <a:lstStyle/>
        <a:p>
          <a:endParaRPr lang="de-DE"/>
        </a:p>
      </dgm:t>
    </dgm:pt>
    <dgm:pt modelId="{7BDF01C8-9DBC-4A05-9A7D-53C62B664203}" type="sibTrans" cxnId="{8EAE5596-AA9C-49EE-AFD8-3B5DF5FFC3EB}">
      <dgm:prSet/>
      <dgm:spPr/>
      <dgm:t>
        <a:bodyPr/>
        <a:lstStyle/>
        <a:p>
          <a:endParaRPr lang="de-DE"/>
        </a:p>
      </dgm:t>
    </dgm:pt>
    <dgm:pt modelId="{849EC15E-507A-4D7E-9786-4B79F44A998B}" type="pres">
      <dgm:prSet presAssocID="{7EEBA134-121D-4755-9FAC-09741CC59F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D9DC64-1538-4798-8371-1282D1624AEF}" type="pres">
      <dgm:prSet presAssocID="{762DF46F-9029-455A-A58E-D1F2769F0BAC}" presName="centerShape" presStyleLbl="node0" presStyleIdx="0" presStyleCnt="1"/>
      <dgm:spPr/>
    </dgm:pt>
    <dgm:pt modelId="{3620F818-EFF8-4CD7-A288-6ACECA31F1AE}" type="pres">
      <dgm:prSet presAssocID="{1FCD38B6-577F-4E41-9269-EDD843F05343}" presName="Name9" presStyleLbl="parChTrans1D2" presStyleIdx="0" presStyleCnt="4"/>
      <dgm:spPr/>
    </dgm:pt>
    <dgm:pt modelId="{1B68BD27-3BBE-4198-9A3B-E8AA9EB2644E}" type="pres">
      <dgm:prSet presAssocID="{1FCD38B6-577F-4E41-9269-EDD843F05343}" presName="connTx" presStyleLbl="parChTrans1D2" presStyleIdx="0" presStyleCnt="4"/>
      <dgm:spPr/>
    </dgm:pt>
    <dgm:pt modelId="{53CD5041-FDFB-4160-86EF-11842C8416F9}" type="pres">
      <dgm:prSet presAssocID="{374D2673-DDBB-4318-8A54-62EEC3B89A21}" presName="node" presStyleLbl="node1" presStyleIdx="0" presStyleCnt="4">
        <dgm:presLayoutVars>
          <dgm:bulletEnabled val="1"/>
        </dgm:presLayoutVars>
      </dgm:prSet>
      <dgm:spPr/>
    </dgm:pt>
    <dgm:pt modelId="{3E7B43EC-68BF-4315-81BF-6501E2A6A6B5}" type="pres">
      <dgm:prSet presAssocID="{D9F7FCAD-15BD-4034-8FDB-BF82B88395E1}" presName="Name9" presStyleLbl="parChTrans1D2" presStyleIdx="1" presStyleCnt="4"/>
      <dgm:spPr/>
    </dgm:pt>
    <dgm:pt modelId="{557080EE-CA22-43CF-885E-F9711C29F136}" type="pres">
      <dgm:prSet presAssocID="{D9F7FCAD-15BD-4034-8FDB-BF82B88395E1}" presName="connTx" presStyleLbl="parChTrans1D2" presStyleIdx="1" presStyleCnt="4"/>
      <dgm:spPr/>
    </dgm:pt>
    <dgm:pt modelId="{5686C8BD-9E7E-4B24-B1FF-EA4FB03996B7}" type="pres">
      <dgm:prSet presAssocID="{8AD05BB3-7651-4EA2-97EC-B78EFAD7B36E}" presName="node" presStyleLbl="node1" presStyleIdx="1" presStyleCnt="4">
        <dgm:presLayoutVars>
          <dgm:bulletEnabled val="1"/>
        </dgm:presLayoutVars>
      </dgm:prSet>
      <dgm:spPr/>
    </dgm:pt>
    <dgm:pt modelId="{4D4A6270-4702-4B80-BD87-FEB87EAC0863}" type="pres">
      <dgm:prSet presAssocID="{9C3F8F6B-521A-45DE-91F4-49BB33893E80}" presName="Name9" presStyleLbl="parChTrans1D2" presStyleIdx="2" presStyleCnt="4"/>
      <dgm:spPr/>
    </dgm:pt>
    <dgm:pt modelId="{AED7CE8C-6A1D-4671-9AAA-F073E227A12F}" type="pres">
      <dgm:prSet presAssocID="{9C3F8F6B-521A-45DE-91F4-49BB33893E80}" presName="connTx" presStyleLbl="parChTrans1D2" presStyleIdx="2" presStyleCnt="4"/>
      <dgm:spPr/>
    </dgm:pt>
    <dgm:pt modelId="{0DF30C0E-9A4D-40F0-99A8-0C3A8DD32AC8}" type="pres">
      <dgm:prSet presAssocID="{566BBAC3-A907-4027-9AE8-28A59251F4AA}" presName="node" presStyleLbl="node1" presStyleIdx="2" presStyleCnt="4">
        <dgm:presLayoutVars>
          <dgm:bulletEnabled val="1"/>
        </dgm:presLayoutVars>
      </dgm:prSet>
      <dgm:spPr/>
    </dgm:pt>
    <dgm:pt modelId="{78074A53-90C9-42B5-9A0D-95CBB0D0FFB1}" type="pres">
      <dgm:prSet presAssocID="{94FF6B34-BF59-4A57-90F8-A099CB670099}" presName="Name9" presStyleLbl="parChTrans1D2" presStyleIdx="3" presStyleCnt="4"/>
      <dgm:spPr/>
    </dgm:pt>
    <dgm:pt modelId="{651218B7-7234-49AC-A0DC-D90049B1C56E}" type="pres">
      <dgm:prSet presAssocID="{94FF6B34-BF59-4A57-90F8-A099CB670099}" presName="connTx" presStyleLbl="parChTrans1D2" presStyleIdx="3" presStyleCnt="4"/>
      <dgm:spPr/>
    </dgm:pt>
    <dgm:pt modelId="{AA2035A2-C3F1-42CF-8EDE-2631E1221ADA}" type="pres">
      <dgm:prSet presAssocID="{32AF0BBA-61EF-4A0D-AFC2-5994664DB8F7}" presName="node" presStyleLbl="node1" presStyleIdx="3" presStyleCnt="4">
        <dgm:presLayoutVars>
          <dgm:bulletEnabled val="1"/>
        </dgm:presLayoutVars>
      </dgm:prSet>
      <dgm:spPr/>
    </dgm:pt>
  </dgm:ptLst>
  <dgm:cxnLst>
    <dgm:cxn modelId="{1A08A916-6D7D-41E6-9AE7-D754CBAF1299}" type="presOf" srcId="{374D2673-DDBB-4318-8A54-62EEC3B89A21}" destId="{53CD5041-FDFB-4160-86EF-11842C8416F9}" srcOrd="0" destOrd="0" presId="urn:microsoft.com/office/officeart/2005/8/layout/radial1"/>
    <dgm:cxn modelId="{914B611A-514E-471D-8715-271946729294}" type="presOf" srcId="{9C3F8F6B-521A-45DE-91F4-49BB33893E80}" destId="{4D4A6270-4702-4B80-BD87-FEB87EAC0863}" srcOrd="0" destOrd="0" presId="urn:microsoft.com/office/officeart/2005/8/layout/radial1"/>
    <dgm:cxn modelId="{39E2D73A-BEFB-47EF-BD04-4B7864EDB07E}" srcId="{7EEBA134-121D-4755-9FAC-09741CC59FBB}" destId="{762DF46F-9029-455A-A58E-D1F2769F0BAC}" srcOrd="0" destOrd="0" parTransId="{4E0FE9E6-C471-4708-B95B-D1B06842EEB0}" sibTransId="{253AD113-54B6-4F44-858C-9E7A020B73D4}"/>
    <dgm:cxn modelId="{B7919E3C-E9DE-4D93-A410-119C8B8BFE09}" type="presOf" srcId="{1FCD38B6-577F-4E41-9269-EDD843F05343}" destId="{1B68BD27-3BBE-4198-9A3B-E8AA9EB2644E}" srcOrd="1" destOrd="0" presId="urn:microsoft.com/office/officeart/2005/8/layout/radial1"/>
    <dgm:cxn modelId="{EC8ECF6D-DB1B-4617-8584-D66CCB0DCB69}" srcId="{762DF46F-9029-455A-A58E-D1F2769F0BAC}" destId="{566BBAC3-A907-4027-9AE8-28A59251F4AA}" srcOrd="2" destOrd="0" parTransId="{9C3F8F6B-521A-45DE-91F4-49BB33893E80}" sibTransId="{DE08978C-8FE9-48E6-9505-382A67224841}"/>
    <dgm:cxn modelId="{CB0A0E54-9E06-4821-8DC3-385114D16AB4}" type="presOf" srcId="{D9F7FCAD-15BD-4034-8FDB-BF82B88395E1}" destId="{557080EE-CA22-43CF-885E-F9711C29F136}" srcOrd="1" destOrd="0" presId="urn:microsoft.com/office/officeart/2005/8/layout/radial1"/>
    <dgm:cxn modelId="{5B87BB77-9F71-494B-BC54-4511B8507CA5}" type="presOf" srcId="{9C3F8F6B-521A-45DE-91F4-49BB33893E80}" destId="{AED7CE8C-6A1D-4671-9AAA-F073E227A12F}" srcOrd="1" destOrd="0" presId="urn:microsoft.com/office/officeart/2005/8/layout/radial1"/>
    <dgm:cxn modelId="{66B7E685-2111-4F40-A818-4BB1A78324EB}" type="presOf" srcId="{1FCD38B6-577F-4E41-9269-EDD843F05343}" destId="{3620F818-EFF8-4CD7-A288-6ACECA31F1AE}" srcOrd="0" destOrd="0" presId="urn:microsoft.com/office/officeart/2005/8/layout/radial1"/>
    <dgm:cxn modelId="{8EAE5596-AA9C-49EE-AFD8-3B5DF5FFC3EB}" srcId="{762DF46F-9029-455A-A58E-D1F2769F0BAC}" destId="{32AF0BBA-61EF-4A0D-AFC2-5994664DB8F7}" srcOrd="3" destOrd="0" parTransId="{94FF6B34-BF59-4A57-90F8-A099CB670099}" sibTransId="{7BDF01C8-9DBC-4A05-9A7D-53C62B664203}"/>
    <dgm:cxn modelId="{B9AFA49C-6C69-4508-BE2C-6FA4098525F0}" type="presOf" srcId="{94FF6B34-BF59-4A57-90F8-A099CB670099}" destId="{78074A53-90C9-42B5-9A0D-95CBB0D0FFB1}" srcOrd="0" destOrd="0" presId="urn:microsoft.com/office/officeart/2005/8/layout/radial1"/>
    <dgm:cxn modelId="{542C37A0-D114-424F-ABFC-09EDD1FD3E9E}" srcId="{762DF46F-9029-455A-A58E-D1F2769F0BAC}" destId="{374D2673-DDBB-4318-8A54-62EEC3B89A21}" srcOrd="0" destOrd="0" parTransId="{1FCD38B6-577F-4E41-9269-EDD843F05343}" sibTransId="{C73ECD63-B64E-40AD-966D-48E90AB46520}"/>
    <dgm:cxn modelId="{E81229AE-2E1F-42CF-A121-67F20D431513}" type="presOf" srcId="{32AF0BBA-61EF-4A0D-AFC2-5994664DB8F7}" destId="{AA2035A2-C3F1-42CF-8EDE-2631E1221ADA}" srcOrd="0" destOrd="0" presId="urn:microsoft.com/office/officeart/2005/8/layout/radial1"/>
    <dgm:cxn modelId="{DA74D1B5-D0BC-4DF3-BB04-58A6337DF440}" type="presOf" srcId="{94FF6B34-BF59-4A57-90F8-A099CB670099}" destId="{651218B7-7234-49AC-A0DC-D90049B1C56E}" srcOrd="1" destOrd="0" presId="urn:microsoft.com/office/officeart/2005/8/layout/radial1"/>
    <dgm:cxn modelId="{45C403B6-56C2-43D8-9173-476BC40EF839}" type="presOf" srcId="{8AD05BB3-7651-4EA2-97EC-B78EFAD7B36E}" destId="{5686C8BD-9E7E-4B24-B1FF-EA4FB03996B7}" srcOrd="0" destOrd="0" presId="urn:microsoft.com/office/officeart/2005/8/layout/radial1"/>
    <dgm:cxn modelId="{5A0C97B6-2249-49FC-8D51-804148CBAACB}" type="presOf" srcId="{7EEBA134-121D-4755-9FAC-09741CC59FBB}" destId="{849EC15E-507A-4D7E-9786-4B79F44A998B}" srcOrd="0" destOrd="0" presId="urn:microsoft.com/office/officeart/2005/8/layout/radial1"/>
    <dgm:cxn modelId="{2DCBA7C7-55F7-40CB-B088-3ACC935F2AA5}" type="presOf" srcId="{566BBAC3-A907-4027-9AE8-28A59251F4AA}" destId="{0DF30C0E-9A4D-40F0-99A8-0C3A8DD32AC8}" srcOrd="0" destOrd="0" presId="urn:microsoft.com/office/officeart/2005/8/layout/radial1"/>
    <dgm:cxn modelId="{BE0116CE-3171-44CF-B47D-55911A2825D8}" srcId="{762DF46F-9029-455A-A58E-D1F2769F0BAC}" destId="{8AD05BB3-7651-4EA2-97EC-B78EFAD7B36E}" srcOrd="1" destOrd="0" parTransId="{D9F7FCAD-15BD-4034-8FDB-BF82B88395E1}" sibTransId="{BFACD6A5-238B-409A-A835-78E15B751106}"/>
    <dgm:cxn modelId="{6AA39ECE-A9E4-4AEE-AD43-F7BA646F45B6}" type="presOf" srcId="{762DF46F-9029-455A-A58E-D1F2769F0BAC}" destId="{B3D9DC64-1538-4798-8371-1282D1624AEF}" srcOrd="0" destOrd="0" presId="urn:microsoft.com/office/officeart/2005/8/layout/radial1"/>
    <dgm:cxn modelId="{559F7AEE-2746-4F7C-BFDA-2788491E07D4}" type="presOf" srcId="{D9F7FCAD-15BD-4034-8FDB-BF82B88395E1}" destId="{3E7B43EC-68BF-4315-81BF-6501E2A6A6B5}" srcOrd="0" destOrd="0" presId="urn:microsoft.com/office/officeart/2005/8/layout/radial1"/>
    <dgm:cxn modelId="{CBC8CA7B-55FE-47AB-B37E-F0C45A8C0AFF}" type="presParOf" srcId="{849EC15E-507A-4D7E-9786-4B79F44A998B}" destId="{B3D9DC64-1538-4798-8371-1282D1624AEF}" srcOrd="0" destOrd="0" presId="urn:microsoft.com/office/officeart/2005/8/layout/radial1"/>
    <dgm:cxn modelId="{9BC2238B-3AD0-4D23-9079-81834A24EE86}" type="presParOf" srcId="{849EC15E-507A-4D7E-9786-4B79F44A998B}" destId="{3620F818-EFF8-4CD7-A288-6ACECA31F1AE}" srcOrd="1" destOrd="0" presId="urn:microsoft.com/office/officeart/2005/8/layout/radial1"/>
    <dgm:cxn modelId="{A6391DFB-FF70-47CC-8E49-D804C260EE3E}" type="presParOf" srcId="{3620F818-EFF8-4CD7-A288-6ACECA31F1AE}" destId="{1B68BD27-3BBE-4198-9A3B-E8AA9EB2644E}" srcOrd="0" destOrd="0" presId="urn:microsoft.com/office/officeart/2005/8/layout/radial1"/>
    <dgm:cxn modelId="{D45E2D31-C8A8-48F6-8283-B27C53E7D232}" type="presParOf" srcId="{849EC15E-507A-4D7E-9786-4B79F44A998B}" destId="{53CD5041-FDFB-4160-86EF-11842C8416F9}" srcOrd="2" destOrd="0" presId="urn:microsoft.com/office/officeart/2005/8/layout/radial1"/>
    <dgm:cxn modelId="{837F6E18-8A1F-4AAA-BAED-89C4929506A1}" type="presParOf" srcId="{849EC15E-507A-4D7E-9786-4B79F44A998B}" destId="{3E7B43EC-68BF-4315-81BF-6501E2A6A6B5}" srcOrd="3" destOrd="0" presId="urn:microsoft.com/office/officeart/2005/8/layout/radial1"/>
    <dgm:cxn modelId="{E456EC70-8450-4FD5-8D99-E4AFB6FA68BE}" type="presParOf" srcId="{3E7B43EC-68BF-4315-81BF-6501E2A6A6B5}" destId="{557080EE-CA22-43CF-885E-F9711C29F136}" srcOrd="0" destOrd="0" presId="urn:microsoft.com/office/officeart/2005/8/layout/radial1"/>
    <dgm:cxn modelId="{E93AA407-EE05-4944-B4EE-D31AB6CB9B3A}" type="presParOf" srcId="{849EC15E-507A-4D7E-9786-4B79F44A998B}" destId="{5686C8BD-9E7E-4B24-B1FF-EA4FB03996B7}" srcOrd="4" destOrd="0" presId="urn:microsoft.com/office/officeart/2005/8/layout/radial1"/>
    <dgm:cxn modelId="{70BCF776-1F9C-446C-9D1F-2F72A42375A6}" type="presParOf" srcId="{849EC15E-507A-4D7E-9786-4B79F44A998B}" destId="{4D4A6270-4702-4B80-BD87-FEB87EAC0863}" srcOrd="5" destOrd="0" presId="urn:microsoft.com/office/officeart/2005/8/layout/radial1"/>
    <dgm:cxn modelId="{7ADAEFDB-DBB0-48D0-AAD8-4497AEEA7D24}" type="presParOf" srcId="{4D4A6270-4702-4B80-BD87-FEB87EAC0863}" destId="{AED7CE8C-6A1D-4671-9AAA-F073E227A12F}" srcOrd="0" destOrd="0" presId="urn:microsoft.com/office/officeart/2005/8/layout/radial1"/>
    <dgm:cxn modelId="{2BED3495-9F29-4DE3-A65F-9612C2513541}" type="presParOf" srcId="{849EC15E-507A-4D7E-9786-4B79F44A998B}" destId="{0DF30C0E-9A4D-40F0-99A8-0C3A8DD32AC8}" srcOrd="6" destOrd="0" presId="urn:microsoft.com/office/officeart/2005/8/layout/radial1"/>
    <dgm:cxn modelId="{63D147FF-CE1E-47D2-A57B-E8D6E52B06D5}" type="presParOf" srcId="{849EC15E-507A-4D7E-9786-4B79F44A998B}" destId="{78074A53-90C9-42B5-9A0D-95CBB0D0FFB1}" srcOrd="7" destOrd="0" presId="urn:microsoft.com/office/officeart/2005/8/layout/radial1"/>
    <dgm:cxn modelId="{5C4A87AE-68D8-4977-8150-30DBF49681A8}" type="presParOf" srcId="{78074A53-90C9-42B5-9A0D-95CBB0D0FFB1}" destId="{651218B7-7234-49AC-A0DC-D90049B1C56E}" srcOrd="0" destOrd="0" presId="urn:microsoft.com/office/officeart/2005/8/layout/radial1"/>
    <dgm:cxn modelId="{22A837B9-CFC2-4AC2-B9F4-89F512B139EB}" type="presParOf" srcId="{849EC15E-507A-4D7E-9786-4B79F44A998B}" destId="{AA2035A2-C3F1-42CF-8EDE-2631E1221A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2BEAC-A284-4A78-9CF4-FE0D0D4F0E8A}" type="doc">
      <dgm:prSet loTypeId="urn:microsoft.com/office/officeart/2005/8/layout/radial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EA800DFB-1CFF-4AD3-A392-1D499541FFF8}">
      <dgm:prSet phldrT="[Text]"/>
      <dgm:spPr/>
      <dgm:t>
        <a:bodyPr/>
        <a:lstStyle/>
        <a:p>
          <a:r>
            <a:rPr lang="de-DE" dirty="0"/>
            <a:t>Mit vier Ohren hören</a:t>
          </a:r>
        </a:p>
      </dgm:t>
    </dgm:pt>
    <dgm:pt modelId="{75397D26-9963-4E14-AE8B-BCB872E637F2}" type="parTrans" cxnId="{C0716199-4AC3-4660-8870-D3EA8C362E61}">
      <dgm:prSet/>
      <dgm:spPr/>
      <dgm:t>
        <a:bodyPr/>
        <a:lstStyle/>
        <a:p>
          <a:endParaRPr lang="de-DE"/>
        </a:p>
      </dgm:t>
    </dgm:pt>
    <dgm:pt modelId="{03FE6D37-0BC6-43A6-8E48-A3283A02676D}" type="sibTrans" cxnId="{C0716199-4AC3-4660-8870-D3EA8C362E61}">
      <dgm:prSet/>
      <dgm:spPr/>
      <dgm:t>
        <a:bodyPr/>
        <a:lstStyle/>
        <a:p>
          <a:endParaRPr lang="de-DE"/>
        </a:p>
      </dgm:t>
    </dgm:pt>
    <dgm:pt modelId="{8F75B9CF-DB5E-4248-994A-FDA8B64B5691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dirty="0"/>
            <a:t>Giraffenohren nach innen</a:t>
          </a:r>
        </a:p>
        <a:p>
          <a:r>
            <a:rPr lang="de-DE" dirty="0"/>
            <a:t>(Einfühlung nach innen</a:t>
          </a:r>
          <a:r>
            <a:rPr lang="de-DE" dirty="0">
              <a:sym typeface="Wingdings" panose="05000000000000000000" pitchFamily="2" charset="2"/>
            </a:rPr>
            <a:t> Was fühle ICH? Was brauche ICH?</a:t>
          </a:r>
        </a:p>
        <a:p>
          <a:r>
            <a:rPr lang="de-DE" dirty="0">
              <a:sym typeface="Wingdings" panose="05000000000000000000" pitchFamily="2" charset="2"/>
            </a:rPr>
            <a:t>Gefühl: Selbstempathie</a:t>
          </a:r>
          <a:endParaRPr lang="de-DE" dirty="0"/>
        </a:p>
      </dgm:t>
    </dgm:pt>
    <dgm:pt modelId="{2777C674-B8D8-40D5-BDD3-58FECB8322BA}" type="parTrans" cxnId="{65DB0F0D-4162-4826-A6B1-7FC251F82315}">
      <dgm:prSet/>
      <dgm:spPr/>
      <dgm:t>
        <a:bodyPr/>
        <a:lstStyle/>
        <a:p>
          <a:endParaRPr lang="de-DE"/>
        </a:p>
      </dgm:t>
    </dgm:pt>
    <dgm:pt modelId="{984A42CE-C192-458D-86AA-30714F35E594}" type="sibTrans" cxnId="{65DB0F0D-4162-4826-A6B1-7FC251F82315}">
      <dgm:prSet/>
      <dgm:spPr/>
      <dgm:t>
        <a:bodyPr/>
        <a:lstStyle/>
        <a:p>
          <a:endParaRPr lang="de-DE"/>
        </a:p>
      </dgm:t>
    </dgm:pt>
    <dgm:pt modelId="{3D283317-47D9-4230-8842-B63040EAB77A}">
      <dgm:prSet phldrT="[Text]"/>
      <dgm:spPr>
        <a:solidFill>
          <a:srgbClr val="FF0000">
            <a:alpha val="76667"/>
          </a:srgbClr>
        </a:solidFill>
      </dgm:spPr>
      <dgm:t>
        <a:bodyPr/>
        <a:lstStyle/>
        <a:p>
          <a:r>
            <a:rPr lang="de-DE" dirty="0"/>
            <a:t>Wolfsohren nach außen (Vorwurf/Abwehr nach außen</a:t>
          </a:r>
        </a:p>
        <a:p>
          <a:r>
            <a:rPr lang="de-DE" dirty="0"/>
            <a:t>„Mit DIR ist etwas nicht in Ordnung!“</a:t>
          </a:r>
        </a:p>
        <a:p>
          <a:r>
            <a:rPr lang="de-DE" dirty="0"/>
            <a:t>Gefühl: Aggression, Ärger, Frustration</a:t>
          </a:r>
        </a:p>
      </dgm:t>
    </dgm:pt>
    <dgm:pt modelId="{B885B66B-E6FA-4A1D-8204-C1B79B9EB191}" type="parTrans" cxnId="{5D3A5E32-D77B-45A0-B376-7A88A04516BC}">
      <dgm:prSet/>
      <dgm:spPr/>
      <dgm:t>
        <a:bodyPr/>
        <a:lstStyle/>
        <a:p>
          <a:endParaRPr lang="de-DE"/>
        </a:p>
      </dgm:t>
    </dgm:pt>
    <dgm:pt modelId="{306BE5D4-C73D-4441-B3B9-B2923BF3E770}" type="sibTrans" cxnId="{5D3A5E32-D77B-45A0-B376-7A88A04516BC}">
      <dgm:prSet/>
      <dgm:spPr/>
      <dgm:t>
        <a:bodyPr/>
        <a:lstStyle/>
        <a:p>
          <a:endParaRPr lang="de-DE"/>
        </a:p>
      </dgm:t>
    </dgm:pt>
    <dgm:pt modelId="{4CB0540A-FFEF-4C9F-8248-9B47C3757350}">
      <dgm:prSet phldrT="[Text]"/>
      <dgm:spPr>
        <a:solidFill>
          <a:schemeClr val="accent5">
            <a:lumMod val="60000"/>
            <a:lumOff val="40000"/>
            <a:alpha val="63333"/>
          </a:schemeClr>
        </a:solidFill>
      </dgm:spPr>
      <dgm:t>
        <a:bodyPr/>
        <a:lstStyle/>
        <a:p>
          <a:r>
            <a:rPr lang="de-DE" dirty="0"/>
            <a:t>Giraffenohren nach außen</a:t>
          </a:r>
        </a:p>
        <a:p>
          <a:r>
            <a:rPr lang="de-DE" dirty="0"/>
            <a:t>(Einfühlung nach außen </a:t>
          </a:r>
          <a:r>
            <a:rPr lang="de-DE" dirty="0">
              <a:sym typeface="Wingdings" panose="05000000000000000000" pitchFamily="2" charset="2"/>
            </a:rPr>
            <a:t> Was fühlst DU? Was brauchst DU?</a:t>
          </a:r>
        </a:p>
        <a:p>
          <a:r>
            <a:rPr lang="de-DE" dirty="0">
              <a:sym typeface="Wingdings" panose="05000000000000000000" pitchFamily="2" charset="2"/>
            </a:rPr>
            <a:t>Gefühl: Empathie – sich einfühlen in den anderen</a:t>
          </a:r>
          <a:endParaRPr lang="de-DE" dirty="0"/>
        </a:p>
      </dgm:t>
    </dgm:pt>
    <dgm:pt modelId="{19832BFD-6036-4B56-B99D-C0EE7E41B3B5}" type="parTrans" cxnId="{4D5B1682-662C-4CAC-BA29-78EE64B62090}">
      <dgm:prSet/>
      <dgm:spPr/>
      <dgm:t>
        <a:bodyPr/>
        <a:lstStyle/>
        <a:p>
          <a:endParaRPr lang="de-DE"/>
        </a:p>
      </dgm:t>
    </dgm:pt>
    <dgm:pt modelId="{C6B5FCB1-6A67-4F4C-906D-5B983DD88766}" type="sibTrans" cxnId="{4D5B1682-662C-4CAC-BA29-78EE64B62090}">
      <dgm:prSet/>
      <dgm:spPr/>
      <dgm:t>
        <a:bodyPr/>
        <a:lstStyle/>
        <a:p>
          <a:endParaRPr lang="de-DE"/>
        </a:p>
      </dgm:t>
    </dgm:pt>
    <dgm:pt modelId="{BA14D582-2160-452D-B4F6-3D22A7F0D8DE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de-DE" dirty="0"/>
            <a:t>Wolfsohren nach innen (Vorwurf/Abwehr nach innen</a:t>
          </a:r>
        </a:p>
        <a:p>
          <a:r>
            <a:rPr lang="de-DE" dirty="0"/>
            <a:t>„Mit MIR ist etwas nicht in Ordnung!“</a:t>
          </a:r>
        </a:p>
        <a:p>
          <a:r>
            <a:rPr lang="de-DE" dirty="0"/>
            <a:t>Gefühl: Ärger über sich selbst, Schuld, Frustration, Depression</a:t>
          </a:r>
        </a:p>
      </dgm:t>
    </dgm:pt>
    <dgm:pt modelId="{6BDEAE74-D529-4175-895E-25A9C8B4D3B8}" type="parTrans" cxnId="{0853560A-9434-43F5-8E24-536A0F317FFF}">
      <dgm:prSet/>
      <dgm:spPr/>
      <dgm:t>
        <a:bodyPr/>
        <a:lstStyle/>
        <a:p>
          <a:endParaRPr lang="de-DE"/>
        </a:p>
      </dgm:t>
    </dgm:pt>
    <dgm:pt modelId="{FAA6EBB4-190E-4E39-B168-330391021AC2}" type="sibTrans" cxnId="{0853560A-9434-43F5-8E24-536A0F317FFF}">
      <dgm:prSet/>
      <dgm:spPr/>
      <dgm:t>
        <a:bodyPr/>
        <a:lstStyle/>
        <a:p>
          <a:endParaRPr lang="de-DE"/>
        </a:p>
      </dgm:t>
    </dgm:pt>
    <dgm:pt modelId="{0BAD3A7D-4C0A-40FA-A93E-A20C8BD57C31}" type="pres">
      <dgm:prSet presAssocID="{F572BEAC-A284-4A78-9CF4-FE0D0D4F0E8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995517-ED6B-4E44-948C-066DE1010325}" type="pres">
      <dgm:prSet presAssocID="{EA800DFB-1CFF-4AD3-A392-1D499541FFF8}" presName="centerShape" presStyleLbl="node0" presStyleIdx="0" presStyleCnt="1"/>
      <dgm:spPr/>
    </dgm:pt>
    <dgm:pt modelId="{00EFB25F-727D-41A4-982C-E55558B83362}" type="pres">
      <dgm:prSet presAssocID="{2777C674-B8D8-40D5-BDD3-58FECB8322BA}" presName="parTrans" presStyleLbl="sibTrans2D1" presStyleIdx="0" presStyleCnt="4"/>
      <dgm:spPr/>
    </dgm:pt>
    <dgm:pt modelId="{65193689-EB1F-4453-8190-72EDE1564527}" type="pres">
      <dgm:prSet presAssocID="{2777C674-B8D8-40D5-BDD3-58FECB8322BA}" presName="connectorText" presStyleLbl="sibTrans2D1" presStyleIdx="0" presStyleCnt="4"/>
      <dgm:spPr/>
    </dgm:pt>
    <dgm:pt modelId="{CE11778E-48ED-4DA1-8108-420E1F2EB6AC}" type="pres">
      <dgm:prSet presAssocID="{8F75B9CF-DB5E-4248-994A-FDA8B64B5691}" presName="node" presStyleLbl="node1" presStyleIdx="0" presStyleCnt="4" custScaleX="135998" custScaleY="125174">
        <dgm:presLayoutVars>
          <dgm:bulletEnabled val="1"/>
        </dgm:presLayoutVars>
      </dgm:prSet>
      <dgm:spPr/>
    </dgm:pt>
    <dgm:pt modelId="{74DE6AE2-DAA2-4EB1-BA72-5FAD3E0CF3E9}" type="pres">
      <dgm:prSet presAssocID="{B885B66B-E6FA-4A1D-8204-C1B79B9EB191}" presName="parTrans" presStyleLbl="sibTrans2D1" presStyleIdx="1" presStyleCnt="4"/>
      <dgm:spPr/>
    </dgm:pt>
    <dgm:pt modelId="{AEBAD2F0-5106-471E-8AF9-CE33EB81614E}" type="pres">
      <dgm:prSet presAssocID="{B885B66B-E6FA-4A1D-8204-C1B79B9EB191}" presName="connectorText" presStyleLbl="sibTrans2D1" presStyleIdx="1" presStyleCnt="4"/>
      <dgm:spPr/>
    </dgm:pt>
    <dgm:pt modelId="{F81D248C-975E-4A49-88EC-9B3F73354C17}" type="pres">
      <dgm:prSet presAssocID="{3D283317-47D9-4230-8842-B63040EAB77A}" presName="node" presStyleLbl="node1" presStyleIdx="1" presStyleCnt="4" custScaleX="135903" custScaleY="125035">
        <dgm:presLayoutVars>
          <dgm:bulletEnabled val="1"/>
        </dgm:presLayoutVars>
      </dgm:prSet>
      <dgm:spPr/>
    </dgm:pt>
    <dgm:pt modelId="{9213F98E-A3EA-4107-97C1-F52617A96E03}" type="pres">
      <dgm:prSet presAssocID="{19832BFD-6036-4B56-B99D-C0EE7E41B3B5}" presName="parTrans" presStyleLbl="sibTrans2D1" presStyleIdx="2" presStyleCnt="4"/>
      <dgm:spPr/>
    </dgm:pt>
    <dgm:pt modelId="{A29347A2-4C39-47E7-940A-CDC8DBBAF637}" type="pres">
      <dgm:prSet presAssocID="{19832BFD-6036-4B56-B99D-C0EE7E41B3B5}" presName="connectorText" presStyleLbl="sibTrans2D1" presStyleIdx="2" presStyleCnt="4"/>
      <dgm:spPr/>
    </dgm:pt>
    <dgm:pt modelId="{4EA0C853-0EA0-4397-A906-FAFA98149DF1}" type="pres">
      <dgm:prSet presAssocID="{4CB0540A-FFEF-4C9F-8248-9B47C3757350}" presName="node" presStyleLbl="node1" presStyleIdx="2" presStyleCnt="4" custScaleX="135998" custScaleY="125174">
        <dgm:presLayoutVars>
          <dgm:bulletEnabled val="1"/>
        </dgm:presLayoutVars>
      </dgm:prSet>
      <dgm:spPr/>
    </dgm:pt>
    <dgm:pt modelId="{F26D7243-0F92-4BF9-A75B-DFD8CB4F16D2}" type="pres">
      <dgm:prSet presAssocID="{6BDEAE74-D529-4175-895E-25A9C8B4D3B8}" presName="parTrans" presStyleLbl="sibTrans2D1" presStyleIdx="3" presStyleCnt="4"/>
      <dgm:spPr/>
    </dgm:pt>
    <dgm:pt modelId="{8307FE30-2CE5-45DB-A6EB-142A02A44436}" type="pres">
      <dgm:prSet presAssocID="{6BDEAE74-D529-4175-895E-25A9C8B4D3B8}" presName="connectorText" presStyleLbl="sibTrans2D1" presStyleIdx="3" presStyleCnt="4"/>
      <dgm:spPr/>
    </dgm:pt>
    <dgm:pt modelId="{239B678B-FEA9-40A2-A23C-DB3F8F190C10}" type="pres">
      <dgm:prSet presAssocID="{BA14D582-2160-452D-B4F6-3D22A7F0D8DE}" presName="node" presStyleLbl="node1" presStyleIdx="3" presStyleCnt="4" custScaleX="135998" custScaleY="125174">
        <dgm:presLayoutVars>
          <dgm:bulletEnabled val="1"/>
        </dgm:presLayoutVars>
      </dgm:prSet>
      <dgm:spPr/>
    </dgm:pt>
  </dgm:ptLst>
  <dgm:cxnLst>
    <dgm:cxn modelId="{16AE5E02-ECBF-4A18-999C-6A04AE81F71F}" type="presOf" srcId="{6BDEAE74-D529-4175-895E-25A9C8B4D3B8}" destId="{8307FE30-2CE5-45DB-A6EB-142A02A44436}" srcOrd="1" destOrd="0" presId="urn:microsoft.com/office/officeart/2005/8/layout/radial5"/>
    <dgm:cxn modelId="{0853560A-9434-43F5-8E24-536A0F317FFF}" srcId="{EA800DFB-1CFF-4AD3-A392-1D499541FFF8}" destId="{BA14D582-2160-452D-B4F6-3D22A7F0D8DE}" srcOrd="3" destOrd="0" parTransId="{6BDEAE74-D529-4175-895E-25A9C8B4D3B8}" sibTransId="{FAA6EBB4-190E-4E39-B168-330391021AC2}"/>
    <dgm:cxn modelId="{65DB0F0D-4162-4826-A6B1-7FC251F82315}" srcId="{EA800DFB-1CFF-4AD3-A392-1D499541FFF8}" destId="{8F75B9CF-DB5E-4248-994A-FDA8B64B5691}" srcOrd="0" destOrd="0" parTransId="{2777C674-B8D8-40D5-BDD3-58FECB8322BA}" sibTransId="{984A42CE-C192-458D-86AA-30714F35E594}"/>
    <dgm:cxn modelId="{5D3A5E32-D77B-45A0-B376-7A88A04516BC}" srcId="{EA800DFB-1CFF-4AD3-A392-1D499541FFF8}" destId="{3D283317-47D9-4230-8842-B63040EAB77A}" srcOrd="1" destOrd="0" parTransId="{B885B66B-E6FA-4A1D-8204-C1B79B9EB191}" sibTransId="{306BE5D4-C73D-4441-B3B9-B2923BF3E770}"/>
    <dgm:cxn modelId="{C2D9DA36-C422-4BDA-B682-9EF781457D97}" type="presOf" srcId="{2777C674-B8D8-40D5-BDD3-58FECB8322BA}" destId="{00EFB25F-727D-41A4-982C-E55558B83362}" srcOrd="0" destOrd="0" presId="urn:microsoft.com/office/officeart/2005/8/layout/radial5"/>
    <dgm:cxn modelId="{37DCD85E-B38F-454E-81CF-9EA36195B5FD}" type="presOf" srcId="{19832BFD-6036-4B56-B99D-C0EE7E41B3B5}" destId="{A29347A2-4C39-47E7-940A-CDC8DBBAF637}" srcOrd="1" destOrd="0" presId="urn:microsoft.com/office/officeart/2005/8/layout/radial5"/>
    <dgm:cxn modelId="{1E283C41-282F-4297-B0E8-6F31E815FCA1}" type="presOf" srcId="{EA800DFB-1CFF-4AD3-A392-1D499541FFF8}" destId="{69995517-ED6B-4E44-948C-066DE1010325}" srcOrd="0" destOrd="0" presId="urn:microsoft.com/office/officeart/2005/8/layout/radial5"/>
    <dgm:cxn modelId="{86883B64-753E-40CA-8D15-0F34CEBDFEE6}" type="presOf" srcId="{3D283317-47D9-4230-8842-B63040EAB77A}" destId="{F81D248C-975E-4A49-88EC-9B3F73354C17}" srcOrd="0" destOrd="0" presId="urn:microsoft.com/office/officeart/2005/8/layout/radial5"/>
    <dgm:cxn modelId="{70A84566-4752-40BE-8BB0-F9FEC4F796E9}" type="presOf" srcId="{F572BEAC-A284-4A78-9CF4-FE0D0D4F0E8A}" destId="{0BAD3A7D-4C0A-40FA-A93E-A20C8BD57C31}" srcOrd="0" destOrd="0" presId="urn:microsoft.com/office/officeart/2005/8/layout/radial5"/>
    <dgm:cxn modelId="{DA375273-75A9-4E65-8042-3CFADAC8F525}" type="presOf" srcId="{6BDEAE74-D529-4175-895E-25A9C8B4D3B8}" destId="{F26D7243-0F92-4BF9-A75B-DFD8CB4F16D2}" srcOrd="0" destOrd="0" presId="urn:microsoft.com/office/officeart/2005/8/layout/radial5"/>
    <dgm:cxn modelId="{04A22378-6362-47F9-811E-11851919865D}" type="presOf" srcId="{B885B66B-E6FA-4A1D-8204-C1B79B9EB191}" destId="{AEBAD2F0-5106-471E-8AF9-CE33EB81614E}" srcOrd="1" destOrd="0" presId="urn:microsoft.com/office/officeart/2005/8/layout/radial5"/>
    <dgm:cxn modelId="{4D5B1682-662C-4CAC-BA29-78EE64B62090}" srcId="{EA800DFB-1CFF-4AD3-A392-1D499541FFF8}" destId="{4CB0540A-FFEF-4C9F-8248-9B47C3757350}" srcOrd="2" destOrd="0" parTransId="{19832BFD-6036-4B56-B99D-C0EE7E41B3B5}" sibTransId="{C6B5FCB1-6A67-4F4C-906D-5B983DD88766}"/>
    <dgm:cxn modelId="{0C8F5D85-F264-4FEB-9149-773EDEACA17C}" type="presOf" srcId="{19832BFD-6036-4B56-B99D-C0EE7E41B3B5}" destId="{9213F98E-A3EA-4107-97C1-F52617A96E03}" srcOrd="0" destOrd="0" presId="urn:microsoft.com/office/officeart/2005/8/layout/radial5"/>
    <dgm:cxn modelId="{C0716199-4AC3-4660-8870-D3EA8C362E61}" srcId="{F572BEAC-A284-4A78-9CF4-FE0D0D4F0E8A}" destId="{EA800DFB-1CFF-4AD3-A392-1D499541FFF8}" srcOrd="0" destOrd="0" parTransId="{75397D26-9963-4E14-AE8B-BCB872E637F2}" sibTransId="{03FE6D37-0BC6-43A6-8E48-A3283A02676D}"/>
    <dgm:cxn modelId="{4B258CCE-DB6E-44E2-A31C-73A13904658F}" type="presOf" srcId="{8F75B9CF-DB5E-4248-994A-FDA8B64B5691}" destId="{CE11778E-48ED-4DA1-8108-420E1F2EB6AC}" srcOrd="0" destOrd="0" presId="urn:microsoft.com/office/officeart/2005/8/layout/radial5"/>
    <dgm:cxn modelId="{22229DD7-D919-42CB-BBA1-5E49A0CB1B4C}" type="presOf" srcId="{B885B66B-E6FA-4A1D-8204-C1B79B9EB191}" destId="{74DE6AE2-DAA2-4EB1-BA72-5FAD3E0CF3E9}" srcOrd="0" destOrd="0" presId="urn:microsoft.com/office/officeart/2005/8/layout/radial5"/>
    <dgm:cxn modelId="{300B2DDE-3D83-42BF-A6D7-379DF7EF4D82}" type="presOf" srcId="{4CB0540A-FFEF-4C9F-8248-9B47C3757350}" destId="{4EA0C853-0EA0-4397-A906-FAFA98149DF1}" srcOrd="0" destOrd="0" presId="urn:microsoft.com/office/officeart/2005/8/layout/radial5"/>
    <dgm:cxn modelId="{FAF427E3-88A5-4304-B670-7D5543CF4E29}" type="presOf" srcId="{BA14D582-2160-452D-B4F6-3D22A7F0D8DE}" destId="{239B678B-FEA9-40A2-A23C-DB3F8F190C10}" srcOrd="0" destOrd="0" presId="urn:microsoft.com/office/officeart/2005/8/layout/radial5"/>
    <dgm:cxn modelId="{A86640ED-EFC3-4ABD-9BEE-9D7977059A2A}" type="presOf" srcId="{2777C674-B8D8-40D5-BDD3-58FECB8322BA}" destId="{65193689-EB1F-4453-8190-72EDE1564527}" srcOrd="1" destOrd="0" presId="urn:microsoft.com/office/officeart/2005/8/layout/radial5"/>
    <dgm:cxn modelId="{E8A129DD-90C4-4F01-82D6-B4744D58B998}" type="presParOf" srcId="{0BAD3A7D-4C0A-40FA-A93E-A20C8BD57C31}" destId="{69995517-ED6B-4E44-948C-066DE1010325}" srcOrd="0" destOrd="0" presId="urn:microsoft.com/office/officeart/2005/8/layout/radial5"/>
    <dgm:cxn modelId="{8DCC47CA-08BB-46A4-AEB4-6A11A86831A4}" type="presParOf" srcId="{0BAD3A7D-4C0A-40FA-A93E-A20C8BD57C31}" destId="{00EFB25F-727D-41A4-982C-E55558B83362}" srcOrd="1" destOrd="0" presId="urn:microsoft.com/office/officeart/2005/8/layout/radial5"/>
    <dgm:cxn modelId="{B6CDD9D7-5938-4BDD-97D0-BF64481C7409}" type="presParOf" srcId="{00EFB25F-727D-41A4-982C-E55558B83362}" destId="{65193689-EB1F-4453-8190-72EDE1564527}" srcOrd="0" destOrd="0" presId="urn:microsoft.com/office/officeart/2005/8/layout/radial5"/>
    <dgm:cxn modelId="{A953BBE1-47B0-4E2B-888B-8122BCA69768}" type="presParOf" srcId="{0BAD3A7D-4C0A-40FA-A93E-A20C8BD57C31}" destId="{CE11778E-48ED-4DA1-8108-420E1F2EB6AC}" srcOrd="2" destOrd="0" presId="urn:microsoft.com/office/officeart/2005/8/layout/radial5"/>
    <dgm:cxn modelId="{02589A29-7F18-4DE0-80E2-F8C471D33176}" type="presParOf" srcId="{0BAD3A7D-4C0A-40FA-A93E-A20C8BD57C31}" destId="{74DE6AE2-DAA2-4EB1-BA72-5FAD3E0CF3E9}" srcOrd="3" destOrd="0" presId="urn:microsoft.com/office/officeart/2005/8/layout/radial5"/>
    <dgm:cxn modelId="{7FC1BF84-940D-4FF9-B79B-633A8D3406E2}" type="presParOf" srcId="{74DE6AE2-DAA2-4EB1-BA72-5FAD3E0CF3E9}" destId="{AEBAD2F0-5106-471E-8AF9-CE33EB81614E}" srcOrd="0" destOrd="0" presId="urn:microsoft.com/office/officeart/2005/8/layout/radial5"/>
    <dgm:cxn modelId="{2183ED11-D050-417B-9F1E-74A1353A213F}" type="presParOf" srcId="{0BAD3A7D-4C0A-40FA-A93E-A20C8BD57C31}" destId="{F81D248C-975E-4A49-88EC-9B3F73354C17}" srcOrd="4" destOrd="0" presId="urn:microsoft.com/office/officeart/2005/8/layout/radial5"/>
    <dgm:cxn modelId="{7819B909-F742-418D-AD69-5332FA8A5633}" type="presParOf" srcId="{0BAD3A7D-4C0A-40FA-A93E-A20C8BD57C31}" destId="{9213F98E-A3EA-4107-97C1-F52617A96E03}" srcOrd="5" destOrd="0" presId="urn:microsoft.com/office/officeart/2005/8/layout/radial5"/>
    <dgm:cxn modelId="{FA89C823-F6FF-442F-8EFB-2C08222F5A4C}" type="presParOf" srcId="{9213F98E-A3EA-4107-97C1-F52617A96E03}" destId="{A29347A2-4C39-47E7-940A-CDC8DBBAF637}" srcOrd="0" destOrd="0" presId="urn:microsoft.com/office/officeart/2005/8/layout/radial5"/>
    <dgm:cxn modelId="{AEC222C8-248C-4FFF-847E-63683385EE93}" type="presParOf" srcId="{0BAD3A7D-4C0A-40FA-A93E-A20C8BD57C31}" destId="{4EA0C853-0EA0-4397-A906-FAFA98149DF1}" srcOrd="6" destOrd="0" presId="urn:microsoft.com/office/officeart/2005/8/layout/radial5"/>
    <dgm:cxn modelId="{889985B7-4429-4A60-A8BC-5E7B55EB87A4}" type="presParOf" srcId="{0BAD3A7D-4C0A-40FA-A93E-A20C8BD57C31}" destId="{F26D7243-0F92-4BF9-A75B-DFD8CB4F16D2}" srcOrd="7" destOrd="0" presId="urn:microsoft.com/office/officeart/2005/8/layout/radial5"/>
    <dgm:cxn modelId="{BCE6203F-BC3C-4EA4-B360-08E4D2D382FD}" type="presParOf" srcId="{F26D7243-0F92-4BF9-A75B-DFD8CB4F16D2}" destId="{8307FE30-2CE5-45DB-A6EB-142A02A44436}" srcOrd="0" destOrd="0" presId="urn:microsoft.com/office/officeart/2005/8/layout/radial5"/>
    <dgm:cxn modelId="{082647D8-210E-4C2A-A098-694B4578C911}" type="presParOf" srcId="{0BAD3A7D-4C0A-40FA-A93E-A20C8BD57C31}" destId="{239B678B-FEA9-40A2-A23C-DB3F8F190C1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95D9C-A28B-417B-9D10-28AA77950785}">
      <dsp:nvSpPr>
        <dsp:cNvPr id="0" name=""/>
        <dsp:cNvSpPr/>
      </dsp:nvSpPr>
      <dsp:spPr>
        <a:xfrm>
          <a:off x="3035808" y="0"/>
          <a:ext cx="1517903" cy="1027175"/>
        </a:xfrm>
        <a:prstGeom prst="trapezoid">
          <a:avLst>
            <a:gd name="adj" fmla="val 738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bg1"/>
              </a:solidFill>
            </a:rPr>
            <a:t>Selbst-verwirklichung</a:t>
          </a:r>
        </a:p>
      </dsp:txBody>
      <dsp:txXfrm>
        <a:off x="3035808" y="0"/>
        <a:ext cx="1517903" cy="1027175"/>
      </dsp:txXfrm>
    </dsp:sp>
    <dsp:sp modelId="{CA31D8DF-B769-4488-A29F-FC2710410322}">
      <dsp:nvSpPr>
        <dsp:cNvPr id="0" name=""/>
        <dsp:cNvSpPr/>
      </dsp:nvSpPr>
      <dsp:spPr>
        <a:xfrm>
          <a:off x="2276856" y="1027175"/>
          <a:ext cx="3035807" cy="1027175"/>
        </a:xfrm>
        <a:prstGeom prst="trapezoid">
          <a:avLst>
            <a:gd name="adj" fmla="val 738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bg1"/>
              </a:solidFill>
            </a:rPr>
            <a:t>Individualbedürfnisse (Anerkennung, Geltung)</a:t>
          </a:r>
        </a:p>
      </dsp:txBody>
      <dsp:txXfrm>
        <a:off x="2808122" y="1027175"/>
        <a:ext cx="1973275" cy="1027175"/>
      </dsp:txXfrm>
    </dsp:sp>
    <dsp:sp modelId="{01A18A7E-2F71-453A-A07E-ACB262C5A156}">
      <dsp:nvSpPr>
        <dsp:cNvPr id="0" name=""/>
        <dsp:cNvSpPr/>
      </dsp:nvSpPr>
      <dsp:spPr>
        <a:xfrm>
          <a:off x="1517904" y="2054351"/>
          <a:ext cx="4553711" cy="1027175"/>
        </a:xfrm>
        <a:prstGeom prst="trapezoid">
          <a:avLst>
            <a:gd name="adj" fmla="val 7388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bg1"/>
              </a:solidFill>
            </a:rPr>
            <a:t>Soziale Bedürfnisse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bg1"/>
              </a:solidFill>
            </a:rPr>
            <a:t>(</a:t>
          </a:r>
          <a:r>
            <a:rPr lang="de-DE" sz="1500" kern="1200" dirty="0" err="1">
              <a:solidFill>
                <a:schemeClr val="bg1"/>
              </a:solidFill>
            </a:rPr>
            <a:t>PartnerIn</a:t>
          </a:r>
          <a:r>
            <a:rPr lang="de-DE" sz="1500" kern="1200" dirty="0">
              <a:solidFill>
                <a:schemeClr val="bg1"/>
              </a:solidFill>
            </a:rPr>
            <a:t>, </a:t>
          </a:r>
          <a:r>
            <a:rPr lang="de-DE" sz="1500" kern="1200" dirty="0" err="1">
              <a:solidFill>
                <a:schemeClr val="bg1"/>
              </a:solidFill>
            </a:rPr>
            <a:t>FreundInnen</a:t>
          </a:r>
          <a:r>
            <a:rPr lang="de-DE" sz="1500" kern="1200" dirty="0">
              <a:solidFill>
                <a:schemeClr val="bg1"/>
              </a:solidFill>
            </a:rPr>
            <a:t>, Liebe)</a:t>
          </a:r>
        </a:p>
      </dsp:txBody>
      <dsp:txXfrm>
        <a:off x="2314803" y="2054351"/>
        <a:ext cx="2959912" cy="1027175"/>
      </dsp:txXfrm>
    </dsp:sp>
    <dsp:sp modelId="{3A94D067-D7FB-4E0C-8E22-1EDE83B519F2}">
      <dsp:nvSpPr>
        <dsp:cNvPr id="0" name=""/>
        <dsp:cNvSpPr/>
      </dsp:nvSpPr>
      <dsp:spPr>
        <a:xfrm>
          <a:off x="758952" y="3081527"/>
          <a:ext cx="6071615" cy="1027175"/>
        </a:xfrm>
        <a:prstGeom prst="trapezoid">
          <a:avLst>
            <a:gd name="adj" fmla="val 73887"/>
          </a:avLst>
        </a:prstGeom>
        <a:solidFill>
          <a:srgbClr val="A39E2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Sicherheit (Wohnen, Arbeit, Einkommen)</a:t>
          </a:r>
        </a:p>
      </dsp:txBody>
      <dsp:txXfrm>
        <a:off x="1821484" y="3081527"/>
        <a:ext cx="3946550" cy="1027175"/>
      </dsp:txXfrm>
    </dsp:sp>
    <dsp:sp modelId="{B28815CA-D120-4101-AB64-F6EA371CAFDE}">
      <dsp:nvSpPr>
        <dsp:cNvPr id="0" name=""/>
        <dsp:cNvSpPr/>
      </dsp:nvSpPr>
      <dsp:spPr>
        <a:xfrm>
          <a:off x="0" y="4108703"/>
          <a:ext cx="7589520" cy="1027175"/>
        </a:xfrm>
        <a:prstGeom prst="trapezoid">
          <a:avLst>
            <a:gd name="adj" fmla="val 73887"/>
          </a:avLst>
        </a:prstGeom>
        <a:solidFill>
          <a:srgbClr val="A39E2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Grundbedürfnisse (Essen, Schlafen, Sex…)</a:t>
          </a:r>
        </a:p>
      </dsp:txBody>
      <dsp:txXfrm>
        <a:off x="1328165" y="4108703"/>
        <a:ext cx="4933188" cy="1027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94DF7-C473-451F-A730-DBD871FBC9AD}">
      <dsp:nvSpPr>
        <dsp:cNvPr id="0" name=""/>
        <dsp:cNvSpPr/>
      </dsp:nvSpPr>
      <dsp:spPr>
        <a:xfrm>
          <a:off x="3777" y="1279685"/>
          <a:ext cx="3303504" cy="132140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Gewaltfreie Kommunikation ist eine Kommunikationsmethode</a:t>
          </a:r>
        </a:p>
      </dsp:txBody>
      <dsp:txXfrm>
        <a:off x="3777" y="1279685"/>
        <a:ext cx="2973154" cy="1321401"/>
      </dsp:txXfrm>
    </dsp:sp>
    <dsp:sp modelId="{701C5189-81FD-4F2B-89E5-4B03C94CE903}">
      <dsp:nvSpPr>
        <dsp:cNvPr id="0" name=""/>
        <dsp:cNvSpPr/>
      </dsp:nvSpPr>
      <dsp:spPr>
        <a:xfrm>
          <a:off x="2646581" y="1279685"/>
          <a:ext cx="3303504" cy="13214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Sie basiert auf 4 Elementen</a:t>
          </a:r>
        </a:p>
      </dsp:txBody>
      <dsp:txXfrm>
        <a:off x="3307282" y="1279685"/>
        <a:ext cx="1982103" cy="1321401"/>
      </dsp:txXfrm>
    </dsp:sp>
    <dsp:sp modelId="{00725D54-5CDA-407F-8CCF-6E283F340A23}">
      <dsp:nvSpPr>
        <dsp:cNvPr id="0" name=""/>
        <dsp:cNvSpPr/>
      </dsp:nvSpPr>
      <dsp:spPr>
        <a:xfrm>
          <a:off x="5289385" y="1279685"/>
          <a:ext cx="3303504" cy="13214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Beobachtung – Gefühl – Bedürfnis - Bitte</a:t>
          </a:r>
        </a:p>
      </dsp:txBody>
      <dsp:txXfrm>
        <a:off x="5950086" y="1279685"/>
        <a:ext cx="1982103" cy="1321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9DC64-1538-4798-8371-1282D1624AEF}">
      <dsp:nvSpPr>
        <dsp:cNvPr id="0" name=""/>
        <dsp:cNvSpPr/>
      </dsp:nvSpPr>
      <dsp:spPr>
        <a:xfrm>
          <a:off x="3747855" y="1956679"/>
          <a:ext cx="1488586" cy="14885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/>
            <a:t>GFK</a:t>
          </a:r>
        </a:p>
      </dsp:txBody>
      <dsp:txXfrm>
        <a:off x="3965853" y="2174677"/>
        <a:ext cx="1052590" cy="1052590"/>
      </dsp:txXfrm>
    </dsp:sp>
    <dsp:sp modelId="{3620F818-EFF8-4CD7-A288-6ACECA31F1AE}">
      <dsp:nvSpPr>
        <dsp:cNvPr id="0" name=""/>
        <dsp:cNvSpPr/>
      </dsp:nvSpPr>
      <dsp:spPr>
        <a:xfrm rot="16200000">
          <a:off x="4267821" y="1717440"/>
          <a:ext cx="44865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48653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480932" y="1721136"/>
        <a:ext cx="22432" cy="22432"/>
      </dsp:txXfrm>
    </dsp:sp>
    <dsp:sp modelId="{53CD5041-FDFB-4160-86EF-11842C8416F9}">
      <dsp:nvSpPr>
        <dsp:cNvPr id="0" name=""/>
        <dsp:cNvSpPr/>
      </dsp:nvSpPr>
      <dsp:spPr>
        <a:xfrm>
          <a:off x="3747855" y="19439"/>
          <a:ext cx="1488586" cy="14885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Beobachtung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(„Türöffner“)</a:t>
          </a:r>
        </a:p>
      </dsp:txBody>
      <dsp:txXfrm>
        <a:off x="3965853" y="237437"/>
        <a:ext cx="1052590" cy="1052590"/>
      </dsp:txXfrm>
    </dsp:sp>
    <dsp:sp modelId="{3E7B43EC-68BF-4315-81BF-6501E2A6A6B5}">
      <dsp:nvSpPr>
        <dsp:cNvPr id="0" name=""/>
        <dsp:cNvSpPr/>
      </dsp:nvSpPr>
      <dsp:spPr>
        <a:xfrm>
          <a:off x="5236441" y="2686060"/>
          <a:ext cx="44865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48653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49552" y="2689756"/>
        <a:ext cx="22432" cy="22432"/>
      </dsp:txXfrm>
    </dsp:sp>
    <dsp:sp modelId="{5686C8BD-9E7E-4B24-B1FF-EA4FB03996B7}">
      <dsp:nvSpPr>
        <dsp:cNvPr id="0" name=""/>
        <dsp:cNvSpPr/>
      </dsp:nvSpPr>
      <dsp:spPr>
        <a:xfrm>
          <a:off x="5685095" y="1956679"/>
          <a:ext cx="1488586" cy="1488586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65000"/>
                <a:lumMod val="110000"/>
              </a:schemeClr>
            </a:gs>
            <a:gs pos="88000">
              <a:schemeClr val="accent4">
                <a:hueOff val="3266964"/>
                <a:satOff val="-13592"/>
                <a:lumOff val="320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Gefühl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(„Signal-Lampen“)</a:t>
          </a:r>
        </a:p>
      </dsp:txBody>
      <dsp:txXfrm>
        <a:off x="5903093" y="2174677"/>
        <a:ext cx="1052590" cy="1052590"/>
      </dsp:txXfrm>
    </dsp:sp>
    <dsp:sp modelId="{4D4A6270-4702-4B80-BD87-FEB87EAC0863}">
      <dsp:nvSpPr>
        <dsp:cNvPr id="0" name=""/>
        <dsp:cNvSpPr/>
      </dsp:nvSpPr>
      <dsp:spPr>
        <a:xfrm rot="5400000">
          <a:off x="4267821" y="3654680"/>
          <a:ext cx="44865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48653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480932" y="3658376"/>
        <a:ext cx="22432" cy="22432"/>
      </dsp:txXfrm>
    </dsp:sp>
    <dsp:sp modelId="{0DF30C0E-9A4D-40F0-99A8-0C3A8DD32AC8}">
      <dsp:nvSpPr>
        <dsp:cNvPr id="0" name=""/>
        <dsp:cNvSpPr/>
      </dsp:nvSpPr>
      <dsp:spPr>
        <a:xfrm>
          <a:off x="3747855" y="3893919"/>
          <a:ext cx="1488586" cy="1488586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65000"/>
                <a:lumMod val="110000"/>
              </a:schemeClr>
            </a:gs>
            <a:gs pos="88000">
              <a:schemeClr val="accent4">
                <a:hueOff val="6533927"/>
                <a:satOff val="-27185"/>
                <a:lumOff val="640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Bedürfnis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(„Lebens-energie“)</a:t>
          </a:r>
        </a:p>
      </dsp:txBody>
      <dsp:txXfrm>
        <a:off x="3965853" y="4111917"/>
        <a:ext cx="1052590" cy="1052590"/>
      </dsp:txXfrm>
    </dsp:sp>
    <dsp:sp modelId="{78074A53-90C9-42B5-9A0D-95CBB0D0FFB1}">
      <dsp:nvSpPr>
        <dsp:cNvPr id="0" name=""/>
        <dsp:cNvSpPr/>
      </dsp:nvSpPr>
      <dsp:spPr>
        <a:xfrm rot="10800000">
          <a:off x="3299201" y="2686060"/>
          <a:ext cx="44865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48653" y="1491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512312" y="2689756"/>
        <a:ext cx="22432" cy="22432"/>
      </dsp:txXfrm>
    </dsp:sp>
    <dsp:sp modelId="{AA2035A2-C3F1-42CF-8EDE-2631E1221ADA}">
      <dsp:nvSpPr>
        <dsp:cNvPr id="0" name=""/>
        <dsp:cNvSpPr/>
      </dsp:nvSpPr>
      <dsp:spPr>
        <a:xfrm>
          <a:off x="1810615" y="1956679"/>
          <a:ext cx="1488586" cy="1488586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65000"/>
                <a:lumMod val="110000"/>
              </a:schemeClr>
            </a:gs>
            <a:gs pos="88000">
              <a:schemeClr val="accent4">
                <a:hueOff val="9800891"/>
                <a:satOff val="-40777"/>
                <a:lumOff val="960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Bitte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(echte Bitte vs. Forderung)</a:t>
          </a:r>
        </a:p>
      </dsp:txBody>
      <dsp:txXfrm>
        <a:off x="2028613" y="2174677"/>
        <a:ext cx="1052590" cy="1052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5517-ED6B-4E44-948C-066DE1010325}">
      <dsp:nvSpPr>
        <dsp:cNvPr id="0" name=""/>
        <dsp:cNvSpPr/>
      </dsp:nvSpPr>
      <dsp:spPr>
        <a:xfrm>
          <a:off x="4010883" y="1911232"/>
          <a:ext cx="1145774" cy="1145774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Mit vier Ohren hören</a:t>
          </a:r>
        </a:p>
      </dsp:txBody>
      <dsp:txXfrm>
        <a:off x="4178678" y="2079027"/>
        <a:ext cx="810184" cy="810184"/>
      </dsp:txXfrm>
    </dsp:sp>
    <dsp:sp modelId="{00EFB25F-727D-41A4-982C-E55558B83362}">
      <dsp:nvSpPr>
        <dsp:cNvPr id="0" name=""/>
        <dsp:cNvSpPr/>
      </dsp:nvSpPr>
      <dsp:spPr>
        <a:xfrm rot="16200000">
          <a:off x="4509435" y="1592859"/>
          <a:ext cx="148669" cy="36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4531736" y="1688091"/>
        <a:ext cx="104068" cy="218791"/>
      </dsp:txXfrm>
    </dsp:sp>
    <dsp:sp modelId="{CE11778E-48ED-4DA1-8108-420E1F2EB6AC}">
      <dsp:nvSpPr>
        <dsp:cNvPr id="0" name=""/>
        <dsp:cNvSpPr/>
      </dsp:nvSpPr>
      <dsp:spPr>
        <a:xfrm>
          <a:off x="3609876" y="-162039"/>
          <a:ext cx="1947787" cy="1792764"/>
        </a:xfrm>
        <a:prstGeom prst="ellipse">
          <a:avLst/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Giraffenohren nach innen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(Einfühlung nach innen</a:t>
          </a:r>
          <a:r>
            <a:rPr lang="de-DE" sz="1000" kern="1200" dirty="0">
              <a:sym typeface="Wingdings" panose="05000000000000000000" pitchFamily="2" charset="2"/>
            </a:rPr>
            <a:t> Was fühle ICH? Was brauche ICH?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ym typeface="Wingdings" panose="05000000000000000000" pitchFamily="2" charset="2"/>
            </a:rPr>
            <a:t>Gefühl: Selbstempathie</a:t>
          </a:r>
          <a:endParaRPr lang="de-DE" sz="1000" kern="1200" dirty="0"/>
        </a:p>
      </dsp:txBody>
      <dsp:txXfrm>
        <a:off x="3895123" y="100505"/>
        <a:ext cx="1377293" cy="1267676"/>
      </dsp:txXfrm>
    </dsp:sp>
    <dsp:sp modelId="{74DE6AE2-DAA2-4EB1-BA72-5FAD3E0CF3E9}">
      <dsp:nvSpPr>
        <dsp:cNvPr id="0" name=""/>
        <dsp:cNvSpPr/>
      </dsp:nvSpPr>
      <dsp:spPr>
        <a:xfrm>
          <a:off x="5201466" y="2301793"/>
          <a:ext cx="107948" cy="36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6409"/>
            <a:satOff val="-18609"/>
            <a:lumOff val="161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5201466" y="2374724"/>
        <a:ext cx="75564" cy="218791"/>
      </dsp:txXfrm>
    </dsp:sp>
    <dsp:sp modelId="{F81D248C-975E-4A49-88EC-9B3F73354C17}">
      <dsp:nvSpPr>
        <dsp:cNvPr id="0" name=""/>
        <dsp:cNvSpPr/>
      </dsp:nvSpPr>
      <dsp:spPr>
        <a:xfrm>
          <a:off x="5360334" y="1588733"/>
          <a:ext cx="1946426" cy="1790773"/>
        </a:xfrm>
        <a:prstGeom prst="ellipse">
          <a:avLst/>
        </a:prstGeom>
        <a:solidFill>
          <a:srgbClr val="FF0000">
            <a:alpha val="76667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Wolfsohren nach außen (Vorwurf/Abwehr nach außen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„Mit DIR ist etwas nicht in Ordnung!“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Gefühl: Aggression, Ärger, Frustration</a:t>
          </a:r>
        </a:p>
      </dsp:txBody>
      <dsp:txXfrm>
        <a:off x="5645381" y="1850986"/>
        <a:ext cx="1376332" cy="1266267"/>
      </dsp:txXfrm>
    </dsp:sp>
    <dsp:sp modelId="{9213F98E-A3EA-4107-97C1-F52617A96E03}">
      <dsp:nvSpPr>
        <dsp:cNvPr id="0" name=""/>
        <dsp:cNvSpPr/>
      </dsp:nvSpPr>
      <dsp:spPr>
        <a:xfrm rot="5400000">
          <a:off x="4509435" y="3010726"/>
          <a:ext cx="148669" cy="36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2817"/>
            <a:satOff val="-37217"/>
            <a:lumOff val="322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4531736" y="3061357"/>
        <a:ext cx="104068" cy="218791"/>
      </dsp:txXfrm>
    </dsp:sp>
    <dsp:sp modelId="{4EA0C853-0EA0-4397-A906-FAFA98149DF1}">
      <dsp:nvSpPr>
        <dsp:cNvPr id="0" name=""/>
        <dsp:cNvSpPr/>
      </dsp:nvSpPr>
      <dsp:spPr>
        <a:xfrm>
          <a:off x="3609876" y="3337515"/>
          <a:ext cx="1947787" cy="1792764"/>
        </a:xfrm>
        <a:prstGeom prst="ellipse">
          <a:avLst/>
        </a:prstGeom>
        <a:solidFill>
          <a:schemeClr val="accent5">
            <a:lumMod val="60000"/>
            <a:lumOff val="40000"/>
            <a:alpha val="6333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Giraffenohren nach außen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(Einfühlung nach außen </a:t>
          </a:r>
          <a:r>
            <a:rPr lang="de-DE" sz="1000" kern="1200" dirty="0">
              <a:sym typeface="Wingdings" panose="05000000000000000000" pitchFamily="2" charset="2"/>
            </a:rPr>
            <a:t> Was fühlst DU? Was brauchst DU?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ym typeface="Wingdings" panose="05000000000000000000" pitchFamily="2" charset="2"/>
            </a:rPr>
            <a:t>Gefühl: Empathie – sich einfühlen in den anderen</a:t>
          </a:r>
          <a:endParaRPr lang="de-DE" sz="1000" kern="1200" dirty="0"/>
        </a:p>
      </dsp:txBody>
      <dsp:txXfrm>
        <a:off x="3895123" y="3600059"/>
        <a:ext cx="1377293" cy="1267676"/>
      </dsp:txXfrm>
    </dsp:sp>
    <dsp:sp modelId="{F26D7243-0F92-4BF9-A75B-DFD8CB4F16D2}">
      <dsp:nvSpPr>
        <dsp:cNvPr id="0" name=""/>
        <dsp:cNvSpPr/>
      </dsp:nvSpPr>
      <dsp:spPr>
        <a:xfrm rot="10800000">
          <a:off x="3858635" y="2301793"/>
          <a:ext cx="107588" cy="364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09226"/>
            <a:satOff val="-55826"/>
            <a:lumOff val="48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3890911" y="2374724"/>
        <a:ext cx="75312" cy="218791"/>
      </dsp:txXfrm>
    </dsp:sp>
    <dsp:sp modelId="{239B678B-FEA9-40A2-A23C-DB3F8F190C10}">
      <dsp:nvSpPr>
        <dsp:cNvPr id="0" name=""/>
        <dsp:cNvSpPr/>
      </dsp:nvSpPr>
      <dsp:spPr>
        <a:xfrm>
          <a:off x="1860098" y="1587737"/>
          <a:ext cx="1947787" cy="1792764"/>
        </a:xfrm>
        <a:prstGeom prst="ellipse">
          <a:avLst/>
        </a:prstGeom>
        <a:solidFill>
          <a:srgbClr val="FF0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Wolfsohren nach innen (Vorwurf/Abwehr nach innen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„Mit MIR ist etwas nicht in Ordnung!“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Gefühl: Ärger über sich selbst, Schuld, Frustration, Depression</a:t>
          </a:r>
        </a:p>
      </dsp:txBody>
      <dsp:txXfrm>
        <a:off x="2145345" y="1850281"/>
        <a:ext cx="1377293" cy="126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30E1919-F780-40BD-A199-6523507767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E6A1E-8487-4C94-972D-E6EE021540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DEA4C1A-37E6-4E03-82C1-CFA0948FCE23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0BCED-22F9-4276-B8B0-153472222F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2E35AA-AE89-48F0-BB07-E5BB19F4C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5A3172-3F16-411B-B2AA-51BA3B08B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45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75C3FE3-1EBE-4386-966C-CB7E58E0D533}" type="datetimeFigureOut">
              <a:rPr lang="de-DE" smtClean="0"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E25659C-87E1-4D46-9D0C-5AF4463329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42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E4C3-A2BB-47EE-989F-3F2F5495241F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A152-9D56-4E57-804F-4E94B4E58C49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1703-51D8-439A-9548-3EBC03021668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5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F933-360D-4642-8C24-F0AD0C5880EC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47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D264-8CF7-4951-ABF6-B3E1F377BF2F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74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4FC1-BB52-4D0D-8A4F-173686F68928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C43C-1CBF-4A5D-82A5-5B0C9CDE6EB9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46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F192-8226-4488-ACF7-C7302503336E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A67-7358-459C-A77F-48F92B127ABF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3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7A97-CF16-4799-90D9-5823616AA40F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66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F47-9BE7-485B-9CF2-9772F1501B10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5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E4B2-E852-47F8-A540-5C6E0FAE9649}" type="datetime1">
              <a:rPr lang="de-DE" smtClean="0"/>
              <a:t>28.09.2021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3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03-8E50-4FA2-850E-A3295502C764}" type="datetime1">
              <a:rPr lang="de-DE" smtClean="0"/>
              <a:t>28.09.2021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1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5B49-B257-42D4-8673-318F65F3CBD3}" type="datetime1">
              <a:rPr lang="de-DE" smtClean="0"/>
              <a:t>28.09.2021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1A6F-DCE3-432D-AF71-B889A50E41D4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1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0A1-44E7-415A-AA3B-8A93580B30DC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7A6A-9E01-4FCF-B576-A68240F00742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9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deed.de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bildungnundlernen.a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QIK0XEupU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QIK0XEupU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4B0087F-DC3B-4F68-BC9E-EB583E7FD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70" y="5101620"/>
            <a:ext cx="5746608" cy="10945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D68FC3-C624-42C2-A0ED-E0462355A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08" y="4162977"/>
            <a:ext cx="5681709" cy="938643"/>
          </a:xfrm>
          <a:prstGeom prst="rect">
            <a:avLst/>
          </a:prstGeom>
        </p:spPr>
      </p:pic>
      <p:pic>
        <p:nvPicPr>
          <p:cNvPr id="1026" name="Picture 2" descr="G:\Bildung und Lernen\2_Projekte\2_Genehmigte Projekte\Bbn 2019-2021\6 Vorlagen\6.1 Logos\Logo Basisbildung neu denk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3"/>
          <a:stretch/>
        </p:blipFill>
        <p:spPr bwMode="auto">
          <a:xfrm>
            <a:off x="826936" y="1334538"/>
            <a:ext cx="1664934" cy="1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88762" y="1331474"/>
            <a:ext cx="5372100" cy="1384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4200" b="1" dirty="0"/>
              <a:t>Gewaltfreie Kommunikation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2C301B-BC26-44CC-9A12-730DB11CC4C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90" y="6344043"/>
            <a:ext cx="884629" cy="332796"/>
          </a:xfrm>
          <a:prstGeom prst="rect">
            <a:avLst/>
          </a:prstGeom>
        </p:spPr>
      </p:pic>
      <p:sp>
        <p:nvSpPr>
          <p:cNvPr id="11" name="Textfeld 2">
            <a:extLst>
              <a:ext uri="{FF2B5EF4-FFF2-40B4-BE49-F238E27FC236}">
                <a16:creationId xmlns:a16="http://schemas.microsoft.com/office/drawing/2014/main" id="{F948917A-C450-4032-84ED-EC423B09F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33" y="6299652"/>
            <a:ext cx="5372100" cy="3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Ursula Zechner-Möderndorfer/Verein für Bildung und Lernen (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www.bildungundlernen.at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). Dieses Werk ist unter CC BY 4.0. International lizenziert. </a:t>
            </a:r>
            <a:r>
              <a:rPr lang="de-DE" sz="900" u="sng" dirty="0">
                <a:latin typeface="Arial" panose="020B060402020202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https://creativecommons.org/licenses/by/4.0/deed.de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AT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8"/>
    </mc:Choice>
    <mc:Fallback xmlns="">
      <p:transition spd="slow" advTm="1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7"/>
          <a:stretch/>
        </p:blipFill>
        <p:spPr bwMode="auto">
          <a:xfrm>
            <a:off x="1967165" y="1035000"/>
            <a:ext cx="6238040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8"/>
          <a:stretch/>
        </p:blipFill>
        <p:spPr bwMode="auto">
          <a:xfrm>
            <a:off x="2156921" y="669895"/>
            <a:ext cx="6256091" cy="5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4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 bwMode="auto">
          <a:xfrm>
            <a:off x="2007373" y="547139"/>
            <a:ext cx="5823668" cy="57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8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Wahrnehmen – erkennen - benennen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„Ich spüre mein Herz klopfen. Mein Herz klopft schnell.“</a:t>
            </a:r>
          </a:p>
          <a:p>
            <a:r>
              <a:rPr lang="de-DE" dirty="0"/>
              <a:t>„Ich fühle mich unwohl/nicht gut.“</a:t>
            </a:r>
          </a:p>
          <a:p>
            <a:r>
              <a:rPr lang="de-DE" dirty="0"/>
              <a:t>„Ich bin nervös.“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i="1" dirty="0">
                <a:sym typeface="Wingdings" panose="05000000000000000000" pitchFamily="2" charset="2"/>
              </a:rPr>
              <a:t>„Hallo, liebe Nervosität.“</a:t>
            </a:r>
          </a:p>
          <a:p>
            <a:endParaRPr lang="de-DE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i="1" dirty="0">
              <a:sym typeface="Wingdings" panose="05000000000000000000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06880" y="1440177"/>
            <a:ext cx="329946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F0"/>
                </a:solidFill>
              </a:rPr>
              <a:t>Kontrolliere ich meine Emotionen oder kontrollieren meine Emotionen mich?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83580" y="1778730"/>
            <a:ext cx="2430780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A39E26"/>
                </a:solidFill>
              </a:rPr>
              <a:t>Stichwort: </a:t>
            </a:r>
            <a:r>
              <a:rPr lang="de-DE" dirty="0" err="1">
                <a:solidFill>
                  <a:srgbClr val="A39E26"/>
                </a:solidFill>
              </a:rPr>
              <a:t>Selbstregualtion</a:t>
            </a:r>
            <a:endParaRPr lang="de-DE" dirty="0">
              <a:solidFill>
                <a:srgbClr val="A39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Wahrnehmen vs. bewerten vs. interpretieren</a:t>
            </a:r>
            <a:br>
              <a:rPr lang="de-DE" sz="2000" b="1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7814" y="2198689"/>
            <a:ext cx="8596668" cy="388077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Wahrnehmen = 								</a:t>
            </a:r>
            <a:r>
              <a:rPr lang="de-DE" dirty="0">
                <a:solidFill>
                  <a:srgbClr val="00B0F0"/>
                </a:solidFill>
              </a:rPr>
              <a:t>Ich sehe einen Baum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Bewerten =									</a:t>
            </a:r>
            <a:r>
              <a:rPr lang="de-DE" dirty="0">
                <a:solidFill>
                  <a:srgbClr val="FFC000"/>
                </a:solidFill>
              </a:rPr>
              <a:t>Der Baum ist schön.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Interpretieren =								</a:t>
            </a:r>
            <a:r>
              <a:rPr lang="de-DE" dirty="0">
                <a:solidFill>
                  <a:srgbClr val="A39E26"/>
                </a:solidFill>
              </a:rPr>
              <a:t>Der Baum hat sicher braune 												Blätter, weil die Sonne 													scheint.	</a:t>
            </a:r>
            <a:r>
              <a:rPr lang="de-DE" dirty="0"/>
              <a:t>											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218" name="Picture 2" descr="C:\Users\Ursula Zechner\AppData\Local\Microsoft\Windows\INetCache\IE\TF6NYZF1\thumbs-up-1172213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402138"/>
            <a:ext cx="990599" cy="9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4290060"/>
            <a:ext cx="141732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60" y="2165985"/>
            <a:ext cx="1211999" cy="12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07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b="1" dirty="0"/>
              <a:t>Aufgabe: Wahrnehmung (oder Beobachtung), Bewertung oder Interpretation? </a:t>
            </a:r>
            <a:br>
              <a:rPr lang="de-DE" sz="2700" b="1" dirty="0"/>
            </a:br>
            <a:r>
              <a:rPr lang="de-DE" sz="2700" b="1" dirty="0"/>
              <a:t>W – B - I</a:t>
            </a:r>
            <a:endParaRPr lang="de-DE" sz="27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07814" y="1897379"/>
            <a:ext cx="8596668" cy="4747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					</a:t>
            </a:r>
          </a:p>
          <a:p>
            <a:r>
              <a:rPr lang="de-DE" b="1" dirty="0"/>
              <a:t>Das ist blöd!												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Ich habe gesehen, dass die Katze schwarz ist.						</a:t>
            </a:r>
          </a:p>
          <a:p>
            <a:r>
              <a:rPr lang="de-DE" b="1" dirty="0"/>
              <a:t>Die Katze war echt schön!										</a:t>
            </a:r>
          </a:p>
          <a:p>
            <a:r>
              <a:rPr lang="de-DE" b="1" dirty="0"/>
              <a:t>Die war sicher teuer!											</a:t>
            </a:r>
          </a:p>
          <a:p>
            <a:endParaRPr lang="de-DE" b="1" dirty="0"/>
          </a:p>
          <a:p>
            <a:r>
              <a:rPr lang="de-DE" b="1" dirty="0"/>
              <a:t>Sie lächelte ihn an.											</a:t>
            </a:r>
          </a:p>
          <a:p>
            <a:r>
              <a:rPr lang="de-DE" b="1" dirty="0"/>
              <a:t>Ich glaube, sie mag ihn.										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Er schaute den Mann an und sagte nichts.							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Sie ist ein guter Mensch.										</a:t>
            </a:r>
          </a:p>
          <a:p>
            <a:r>
              <a:rPr lang="de-DE" b="1" dirty="0"/>
              <a:t>Sie hat braune Augen und kurze braune Haare.						</a:t>
            </a:r>
          </a:p>
          <a:p>
            <a:r>
              <a:rPr lang="de-DE" b="1" dirty="0"/>
              <a:t>Die kurzen Haare hat sie wahrscheinlich, weil das praktisch für sie ist.	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  <a:p>
            <a:pPr marL="0" indent="0">
              <a:buFont typeface="Wingdings 3" charset="2"/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75520" y="6309359"/>
            <a:ext cx="2080260" cy="246221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000" dirty="0"/>
              <a:t>Lösung: BWBIWIWBWI </a:t>
            </a:r>
          </a:p>
        </p:txBody>
      </p:sp>
    </p:spTree>
    <p:extLst>
      <p:ext uri="{BB962C8B-B14F-4D97-AF65-F5344CB8AC3E}">
        <p14:creationId xmlns:p14="http://schemas.microsoft.com/office/powerpoint/2010/main" val="210474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Bedürfnisse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30681"/>
            <a:ext cx="8596668" cy="4410682"/>
          </a:xfrm>
        </p:spPr>
        <p:txBody>
          <a:bodyPr>
            <a:normAutofit/>
          </a:bodyPr>
          <a:lstStyle/>
          <a:p>
            <a:r>
              <a:rPr lang="de-DE" b="1" dirty="0"/>
              <a:t>Welche Bedürfnisse kennen Sie noch?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Was ist das Bedürfnis hinter der Aussage?</a:t>
            </a:r>
          </a:p>
          <a:p>
            <a:pPr marL="0" indent="0">
              <a:buNone/>
            </a:pPr>
            <a:r>
              <a:rPr lang="de-DE" dirty="0"/>
              <a:t>z.B. Ich bin müde!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Nie hörst du mir zu!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Immer muss ich alles alleine machen!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07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028701"/>
            <a:ext cx="8596668" cy="5012662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Wenn ich weiß/spüre, was ich brauche </a:t>
            </a:r>
            <a:r>
              <a:rPr lang="de-DE" b="1" dirty="0">
                <a:solidFill>
                  <a:srgbClr val="FF0000"/>
                </a:solidFill>
              </a:rPr>
              <a:t>UND </a:t>
            </a:r>
            <a:r>
              <a:rPr lang="de-DE" b="1" dirty="0">
                <a:solidFill>
                  <a:srgbClr val="00B0F0"/>
                </a:solidFill>
              </a:rPr>
              <a:t>sagen kann, was ich brauche, bekomme ich auch eher das, was ich brauche.</a:t>
            </a:r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Meine Bedürfnisse zu benennen, erhöht die Wahrscheinlichkeit, dass ich bekomme, was ich brauche und was ich will.</a:t>
            </a:r>
          </a:p>
          <a:p>
            <a:endParaRPr lang="de-DE" b="1" dirty="0"/>
          </a:p>
          <a:p>
            <a:r>
              <a:rPr lang="de-DE" b="1" dirty="0">
                <a:solidFill>
                  <a:srgbClr val="A39E26"/>
                </a:solidFill>
              </a:rPr>
              <a:t>Gefühle zeigen uns, ob unsere Bedürfnisse erfüllt sind.</a:t>
            </a:r>
          </a:p>
          <a:p>
            <a:pPr marL="457200" lvl="1" indent="0">
              <a:buNone/>
            </a:pPr>
            <a:endParaRPr lang="de-DE" b="1" dirty="0"/>
          </a:p>
          <a:p>
            <a:pPr marL="457200" lvl="1" indent="0">
              <a:buNone/>
            </a:pPr>
            <a:endParaRPr lang="de-DE" b="1" dirty="0"/>
          </a:p>
          <a:p>
            <a:r>
              <a:rPr lang="de-DE" b="1" dirty="0"/>
              <a:t>Gefühle und Bedürfnisse zu kennen und zu benennen, braucht den passenden Wortschatz!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Pfeil nach oben 3"/>
          <p:cNvSpPr/>
          <p:nvPr/>
        </p:nvSpPr>
        <p:spPr>
          <a:xfrm>
            <a:off x="9144000" y="1607820"/>
            <a:ext cx="350520" cy="899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6545580" y="4579620"/>
            <a:ext cx="181356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14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Video</a:t>
            </a:r>
            <a:br>
              <a:rPr lang="de-DE" dirty="0"/>
            </a:br>
            <a:r>
              <a:rPr lang="de-DE" dirty="0"/>
              <a:t>Gewaltfreie 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58341"/>
            <a:ext cx="8596668" cy="40830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dirty="0">
                <a:hlinkClick r:id="rId2"/>
              </a:rPr>
              <a:t>https://www.youtube.com/watch?v=QIK0XEupU6A</a:t>
            </a:r>
            <a:r>
              <a:rPr lang="de-DE" dirty="0"/>
              <a:t> </a:t>
            </a:r>
          </a:p>
          <a:p>
            <a:r>
              <a:rPr lang="de-DE" dirty="0"/>
              <a:t>Sehen Sie sich das folgende Video an (Dauer: 3 Minuten) </a:t>
            </a:r>
            <a:r>
              <a:rPr lang="de-DE" b="1" dirty="0"/>
              <a:t>jede/r für sich (am besten mit Untertitel auf Deutsch).</a:t>
            </a:r>
          </a:p>
          <a:p>
            <a:r>
              <a:rPr lang="de-DE" dirty="0"/>
              <a:t>Beantworten Sie folgende Fragen - </a:t>
            </a:r>
            <a:r>
              <a:rPr lang="de-DE" b="1" dirty="0"/>
              <a:t>jede/r für sich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Was sehen Sie im Video?</a:t>
            </a:r>
          </a:p>
          <a:p>
            <a:pPr lvl="1"/>
            <a:r>
              <a:rPr lang="de-DE" dirty="0"/>
              <a:t>Worum geht es in dem Video? Was ist das Thema?</a:t>
            </a:r>
          </a:p>
          <a:p>
            <a:pPr lvl="1"/>
            <a:r>
              <a:rPr lang="de-DE" dirty="0"/>
              <a:t>Welche </a:t>
            </a:r>
            <a:r>
              <a:rPr lang="de-DE" b="1" dirty="0"/>
              <a:t>3 Worte </a:t>
            </a:r>
            <a:r>
              <a:rPr lang="de-DE" dirty="0"/>
              <a:t>stehen im Video unter der Überschrift „Anders ausgedrückt“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Antworten vergleichen und notieren</a:t>
            </a:r>
          </a:p>
          <a:p>
            <a:pPr marL="0" indent="0">
              <a:buNone/>
            </a:pPr>
            <a:r>
              <a:rPr lang="de-DE" b="1" dirty="0"/>
              <a:t>Beobachtung – Gefühl - Bedürfnis</a:t>
            </a:r>
          </a:p>
          <a:p>
            <a:pPr marL="0" indent="0">
              <a:buNone/>
            </a:pPr>
            <a:r>
              <a:rPr lang="de-DE" dirty="0"/>
              <a:t>Sich ärgern – er ärgert sich/ Er ist ärgerlich.</a:t>
            </a:r>
          </a:p>
          <a:p>
            <a:endParaRPr lang="de-DE" dirty="0"/>
          </a:p>
        </p:txBody>
      </p:sp>
      <p:pic>
        <p:nvPicPr>
          <p:cNvPr id="5125" name="Picture 5" descr="C:\Users\Ursula Zechner\AppData\Local\Microsoft\Windows\INetCache\IE\7YOTORC2\Tango-style-penci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94" y="4541188"/>
            <a:ext cx="1254319" cy="12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rsula Zechner\Pictures\Screenshots\Screenshot (164)_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2660537"/>
            <a:ext cx="3296868" cy="19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wirken diese Aussagen auf Sie?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91640"/>
            <a:ext cx="8596668" cy="477130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„</a:t>
            </a:r>
            <a:r>
              <a:rPr lang="de-DE" b="1" dirty="0"/>
              <a:t>Immer</a:t>
            </a:r>
            <a:r>
              <a:rPr lang="de-DE" dirty="0"/>
              <a:t> kommst du zu spät!“						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„Du hörst mir </a:t>
            </a:r>
            <a:r>
              <a:rPr lang="de-DE" b="1" dirty="0"/>
              <a:t>nie</a:t>
            </a:r>
            <a:r>
              <a:rPr lang="de-DE" dirty="0"/>
              <a:t> zu!“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„Wenn </a:t>
            </a:r>
            <a:r>
              <a:rPr lang="de-DE" b="1" dirty="0"/>
              <a:t>man</a:t>
            </a:r>
            <a:r>
              <a:rPr lang="de-DE" dirty="0"/>
              <a:t> das hört, wird man wütend!“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b="1" dirty="0"/>
              <a:t>Alle</a:t>
            </a:r>
            <a:r>
              <a:rPr lang="de-DE" dirty="0"/>
              <a:t> denken, dass Frauen nicht so gut Auto fahren können.“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„</a:t>
            </a:r>
            <a:r>
              <a:rPr lang="de-DE" b="1" dirty="0"/>
              <a:t>Alle</a:t>
            </a:r>
            <a:r>
              <a:rPr lang="de-DE" dirty="0"/>
              <a:t> Ausländer sind kriminell. Das sagt </a:t>
            </a:r>
            <a:r>
              <a:rPr lang="de-DE" b="1" dirty="0"/>
              <a:t>jeder</a:t>
            </a:r>
            <a:r>
              <a:rPr lang="de-DE" dirty="0"/>
              <a:t>!“		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Gefühle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Gefühle gibt es?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71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Gewaltfreie Kommunikation (GFK) nach Marshall Rosenberg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				Die eigenen Bedürfnisse ausdrücken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 				Beobachtung – Gefühl – Bedürfnis - Bitte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C:\Users\Ursula Zechner\Downloads\jigsaw-puzzle-1297102_128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15410" y="2884487"/>
            <a:ext cx="1511300" cy="14243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614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Gewaltfreie Kommunikation</a:t>
            </a:r>
            <a:br>
              <a:rPr lang="de-DE" dirty="0"/>
            </a:br>
            <a:r>
              <a:rPr lang="de-DE" sz="2200" dirty="0">
                <a:sym typeface="Wingdings" panose="05000000000000000000" pitchFamily="2" charset="2"/>
              </a:rPr>
              <a:t> empathisches Kommunizieren</a:t>
            </a:r>
            <a:endParaRPr lang="de-DE" sz="22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2416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002779" y="914878"/>
            <a:ext cx="2762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einfühlsam sein = empathisch sein</a:t>
            </a:r>
          </a:p>
          <a:p>
            <a:r>
              <a:rPr lang="de-DE" sz="1600" dirty="0"/>
              <a:t>(n.) -s Einfühlungsvermögen =(f.) –e Empathie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774508"/>
            <a:ext cx="15113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2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Begründer ist Marshall Rosenberg . Er stellte sich folgende Fragen: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Was geschieht (=Was passiert), wenn wir die Verbindung zu unserer einfühlsamen Natur verlieren und uns gewalttätig verhalten? [(f.) -e Gewalt, gewalttätig sein]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Was macht es einem Menschen möglich, dass er auch in schwierigsten Situationen einfühlsam bleibt?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GFK </a:t>
            </a:r>
            <a:r>
              <a:rPr lang="de-DE" dirty="0">
                <a:sym typeface="Wingdings" panose="05000000000000000000" pitchFamily="2" charset="2"/>
              </a:rPr>
              <a:t> Auch in schwierigen, herausfordernden Situationen menschlich bleiben 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9218" name="Picture 2" descr="C:\Users\Ursula Zechner\AppData\Local\Microsoft\Windows\INetCache\IE\7YOTORC2\1200px-Noto_Emoji_Pie_1f917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63" y="4366260"/>
            <a:ext cx="937260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04" y="3097213"/>
            <a:ext cx="1358977" cy="1086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8783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87267"/>
              </p:ext>
            </p:extLst>
          </p:nvPr>
        </p:nvGraphicFramePr>
        <p:xfrm>
          <a:off x="677862" y="640080"/>
          <a:ext cx="8984297" cy="540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 descr="C:\Users\Ursula Zechner\Downloads\jigsaw-puzzle-1297102_1280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69290" y="941387"/>
            <a:ext cx="1511300" cy="14243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920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6212" y="2205555"/>
            <a:ext cx="8596668" cy="400804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Klare, konkrete Beobachtung </a:t>
            </a:r>
          </a:p>
          <a:p>
            <a:r>
              <a:rPr lang="de-DE" dirty="0"/>
              <a:t>Beobachtung vs. Bewertung vs. Interpretation</a:t>
            </a:r>
          </a:p>
          <a:p>
            <a:r>
              <a:rPr lang="de-DE" dirty="0"/>
              <a:t>Es ist hilfreich sich vorzustellen, dass es um eine konkrete Beschreibung geht.</a:t>
            </a:r>
          </a:p>
          <a:p>
            <a:r>
              <a:rPr lang="de-DE" dirty="0"/>
              <a:t>Diese kann mit den Fragen WER? WAS? WANN? WO? beantwortet werden.</a:t>
            </a:r>
          </a:p>
          <a:p>
            <a:r>
              <a:rPr lang="de-DE" dirty="0"/>
              <a:t>Die Beobachtung ist der Einstieg in </a:t>
            </a:r>
            <a:r>
              <a:rPr lang="de-DE" b="1" dirty="0">
                <a:solidFill>
                  <a:srgbClr val="DCDC00"/>
                </a:solidFill>
              </a:rPr>
              <a:t>Selbstempathie und Fremdempathie.</a:t>
            </a:r>
          </a:p>
          <a:p>
            <a:r>
              <a:rPr lang="de-DE" b="1" dirty="0">
                <a:solidFill>
                  <a:schemeClr val="tx1"/>
                </a:solidFill>
              </a:rPr>
              <a:t>Selbstempathie = Empathie/ Einfühlungsvermögen für mich selbst</a:t>
            </a:r>
          </a:p>
          <a:p>
            <a:r>
              <a:rPr lang="de-DE" b="1" dirty="0">
                <a:solidFill>
                  <a:schemeClr val="tx1"/>
                </a:solidFill>
              </a:rPr>
              <a:t>Fremdempathie = Empathie/ Einfühlungsvermögen für andere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Achtung vor „Wortfallen“: </a:t>
            </a:r>
            <a:r>
              <a:rPr lang="de-DE" dirty="0"/>
              <a:t>alle, immer, nie, keiner, oft, man… </a:t>
            </a:r>
            <a:r>
              <a:rPr lang="de-DE" dirty="0">
                <a:sym typeface="Wingdings" panose="05000000000000000000" pitchFamily="2" charset="2"/>
              </a:rPr>
              <a:t> nicht konkret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Wer ist „alle“?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Wann genau?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Wie oft genau?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955058" y="249336"/>
            <a:ext cx="1857400" cy="1841573"/>
            <a:chOff x="3675269" y="19439"/>
            <a:chExt cx="1561172" cy="1488586"/>
          </a:xfrm>
          <a:scene3d>
            <a:camera prst="orthographicFront"/>
            <a:lightRig rig="flat" dir="t"/>
          </a:scene3d>
        </p:grpSpPr>
        <p:sp>
          <p:nvSpPr>
            <p:cNvPr id="5" name="Ellipse 4"/>
            <p:cNvSpPr/>
            <p:nvPr/>
          </p:nvSpPr>
          <p:spPr>
            <a:xfrm>
              <a:off x="3747855" y="19439"/>
              <a:ext cx="1488586" cy="148858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3675269" y="112110"/>
              <a:ext cx="1561172" cy="13347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/>
                <a:t>Beobachtung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/>
                <a:t>(„Türöffner“)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6850380" y="874138"/>
            <a:ext cx="36423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Betrachten Sie Situationen wie ein Foto</a:t>
            </a:r>
          </a:p>
        </p:txBody>
      </p:sp>
    </p:spTree>
    <p:extLst>
      <p:ext uri="{BB962C8B-B14F-4D97-AF65-F5344CB8AC3E}">
        <p14:creationId xmlns:p14="http://schemas.microsoft.com/office/powerpoint/2010/main" val="25316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Machen Sie die Aussagen KONKRETER!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91640"/>
            <a:ext cx="8489526" cy="47015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endParaRPr lang="de-DE" dirty="0"/>
          </a:p>
          <a:p>
            <a:pPr>
              <a:lnSpc>
                <a:spcPct val="170000"/>
              </a:lnSpc>
            </a:pPr>
            <a:r>
              <a:rPr lang="de-DE" sz="7200" dirty="0"/>
              <a:t>„</a:t>
            </a:r>
            <a:r>
              <a:rPr lang="de-DE" sz="7200" b="1" dirty="0"/>
              <a:t>Immer</a:t>
            </a:r>
            <a:r>
              <a:rPr lang="de-DE" sz="7200" dirty="0"/>
              <a:t> kommst du zu spät!“ –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Gefühl: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Bedürfnis: 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Bitte:</a:t>
            </a:r>
          </a:p>
          <a:p>
            <a:pPr marL="0" indent="0">
              <a:buNone/>
            </a:pPr>
            <a:endParaRPr lang="de-DE" sz="7200" dirty="0"/>
          </a:p>
          <a:p>
            <a:r>
              <a:rPr lang="de-DE" sz="7200" dirty="0"/>
              <a:t>„Du hörst mir </a:t>
            </a:r>
            <a:r>
              <a:rPr lang="de-DE" sz="7200" b="1" dirty="0"/>
              <a:t>nie</a:t>
            </a:r>
            <a:r>
              <a:rPr lang="de-DE" sz="7200" dirty="0"/>
              <a:t> zu!“ – 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	Gefühl: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	Bedürfnis: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de-DE" sz="7200" dirty="0"/>
              <a:t>	Bitte: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39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Machen Sie die Aussagen KONKRETER!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12443"/>
          </a:xfrm>
        </p:spPr>
        <p:txBody>
          <a:bodyPr>
            <a:normAutofit fontScale="92500" lnSpcReduction="20000"/>
          </a:bodyPr>
          <a:lstStyle/>
          <a:p>
            <a:r>
              <a:rPr lang="de-DE" sz="1900" dirty="0"/>
              <a:t>„Wenn </a:t>
            </a:r>
            <a:r>
              <a:rPr lang="de-DE" sz="1900" b="1" dirty="0"/>
              <a:t>man</a:t>
            </a:r>
            <a:r>
              <a:rPr lang="de-DE" sz="1900" dirty="0"/>
              <a:t> das hört, wird man wütend!“  -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Gefühl: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Bedürfnis: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Bitte:</a:t>
            </a:r>
          </a:p>
          <a:p>
            <a:endParaRPr lang="de-DE" sz="1900" dirty="0"/>
          </a:p>
          <a:p>
            <a:endParaRPr lang="de-DE" sz="1900" dirty="0"/>
          </a:p>
          <a:p>
            <a:r>
              <a:rPr lang="de-DE" sz="1900" dirty="0"/>
              <a:t>„</a:t>
            </a:r>
            <a:r>
              <a:rPr lang="de-DE" sz="1900" b="1" dirty="0"/>
              <a:t>Alle</a:t>
            </a:r>
            <a:r>
              <a:rPr lang="de-DE" sz="1900" dirty="0"/>
              <a:t> denken, dass Männer nicht so gut Auto fahren können.“ –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Gefühl: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Bedürfnis: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de-DE" sz="1900" dirty="0"/>
              <a:t>	Bitte: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872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Gefühle zeigen uns, ob ein Bedürfnis </a:t>
            </a:r>
            <a:r>
              <a:rPr lang="de-DE" b="1" dirty="0"/>
              <a:t>erfüllt</a:t>
            </a:r>
            <a:r>
              <a:rPr lang="de-DE" dirty="0"/>
              <a:t> ist oder </a:t>
            </a:r>
            <a:r>
              <a:rPr lang="de-DE" b="1" dirty="0"/>
              <a:t>unerfüllt</a:t>
            </a:r>
            <a:r>
              <a:rPr lang="de-DE" dirty="0"/>
              <a:t> ist.</a:t>
            </a:r>
          </a:p>
          <a:p>
            <a:r>
              <a:rPr lang="de-DE" b="1" dirty="0"/>
              <a:t>Echte Gefühle </a:t>
            </a:r>
            <a:r>
              <a:rPr lang="de-DE" dirty="0"/>
              <a:t>benennen bedeutet auch, Verantwortung zu übernehmen.</a:t>
            </a:r>
          </a:p>
          <a:p>
            <a:r>
              <a:rPr lang="de-DE" dirty="0"/>
              <a:t>Ich übernehme Verantwortung für meine Gefühle und suche nicht nach Schuldigen im Außen.</a:t>
            </a:r>
          </a:p>
          <a:p>
            <a:pPr lvl="1"/>
            <a:r>
              <a:rPr lang="de-DE" dirty="0"/>
              <a:t>„Du bist Schuld, dass ich mich schlecht fühle! Ich fühle mich von dir ignoriert!““</a:t>
            </a:r>
          </a:p>
          <a:p>
            <a:pPr lvl="1"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Pseudogefühl (= kein echtes Gefühl)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„Wir haben uns letzte Woche nur einmal gesehen/ Wir haben letzte Woche nur eine Stunde miteinander gesprochen. Ich bin traurig. Ich würde mich gerne mehr mit dir unterhalten.“</a:t>
            </a:r>
          </a:p>
          <a:p>
            <a:r>
              <a:rPr lang="de-DE" dirty="0">
                <a:sym typeface="Wingdings" panose="05000000000000000000" pitchFamily="2" charset="2"/>
              </a:rPr>
              <a:t>Welche Gefühle durch eine Situation entstehen ist individuell!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081118" y="360606"/>
            <a:ext cx="1755801" cy="1772993"/>
            <a:chOff x="5685095" y="1956679"/>
            <a:chExt cx="1488586" cy="1488586"/>
          </a:xfrm>
          <a:scene3d>
            <a:camera prst="orthographicFront"/>
            <a:lightRig rig="flat" dir="t"/>
          </a:scene3d>
        </p:grpSpPr>
        <p:sp>
          <p:nvSpPr>
            <p:cNvPr id="5" name="Ellipse 4"/>
            <p:cNvSpPr/>
            <p:nvPr/>
          </p:nvSpPr>
          <p:spPr>
            <a:xfrm>
              <a:off x="5685095" y="1956679"/>
              <a:ext cx="1488586" cy="148858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5685095" y="1956679"/>
              <a:ext cx="1432263" cy="1426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/>
                <a:t>Gefühl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/>
                <a:t>(„Signal-Lampen“)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76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Bedürfnisse sind mit unseren Gefühlen verbunden.</a:t>
            </a:r>
          </a:p>
          <a:p>
            <a:r>
              <a:rPr lang="de-DE" dirty="0"/>
              <a:t>Erfüllte Bedürfnisse geben uns Kraft und Lebensenergie.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>
                <a:solidFill>
                  <a:srgbClr val="92D050"/>
                </a:solidFill>
              </a:rPr>
              <a:t>Wenn ich weiß/spüre, was ich brauche </a:t>
            </a:r>
            <a:r>
              <a:rPr lang="de-DE" b="1" dirty="0">
                <a:solidFill>
                  <a:srgbClr val="FF0000"/>
                </a:solidFill>
              </a:rPr>
              <a:t>UND </a:t>
            </a:r>
            <a:r>
              <a:rPr lang="de-DE" b="1" dirty="0">
                <a:solidFill>
                  <a:srgbClr val="00B0F0"/>
                </a:solidFill>
              </a:rPr>
              <a:t>sagen kann, was ich brauche, bekomme ich auch eher das, was ich brauche.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002966" y="299646"/>
            <a:ext cx="1658693" cy="1734893"/>
            <a:chOff x="3747855" y="3893919"/>
            <a:chExt cx="1488586" cy="1488586"/>
          </a:xfrm>
          <a:scene3d>
            <a:camera prst="orthographicFront"/>
            <a:lightRig rig="flat" dir="t"/>
          </a:scene3d>
        </p:grpSpPr>
        <p:sp>
          <p:nvSpPr>
            <p:cNvPr id="5" name="Ellipse 4"/>
            <p:cNvSpPr/>
            <p:nvPr/>
          </p:nvSpPr>
          <p:spPr>
            <a:xfrm>
              <a:off x="3747855" y="3893919"/>
              <a:ext cx="1488586" cy="148858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3747855" y="3893920"/>
              <a:ext cx="1488586" cy="14885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Bedürfnis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(„Lebens-energie“)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20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Echte Bitte vs. Forderung </a:t>
            </a:r>
          </a:p>
          <a:p>
            <a:r>
              <a:rPr lang="de-DE" dirty="0"/>
              <a:t>Eine Bitte ist klar und konkret. </a:t>
            </a:r>
          </a:p>
          <a:p>
            <a:r>
              <a:rPr lang="de-DE" dirty="0"/>
              <a:t>Sie kann mit „ja“ oder „Nein“ beantwortet werden.</a:t>
            </a:r>
          </a:p>
          <a:p>
            <a:r>
              <a:rPr lang="de-DE" dirty="0"/>
              <a:t>Auch ein „Nein“ soll akzeptiert werden.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987726" y="181216"/>
            <a:ext cx="1727273" cy="1979375"/>
            <a:chOff x="1810615" y="1877123"/>
            <a:chExt cx="1488586" cy="1647699"/>
          </a:xfrm>
          <a:scene3d>
            <a:camera prst="orthographicFront"/>
            <a:lightRig rig="flat" dir="t"/>
          </a:scene3d>
        </p:grpSpPr>
        <p:sp>
          <p:nvSpPr>
            <p:cNvPr id="5" name="Ellipse 4"/>
            <p:cNvSpPr/>
            <p:nvPr/>
          </p:nvSpPr>
          <p:spPr>
            <a:xfrm>
              <a:off x="1810615" y="1956679"/>
              <a:ext cx="1488586" cy="148858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1810616" y="1877123"/>
              <a:ext cx="1488585" cy="1647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Bitte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(echte Bitte vs. Forderung)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00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74" y="792480"/>
            <a:ext cx="3214582" cy="549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36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Video</a:t>
            </a:r>
            <a:br>
              <a:rPr lang="de-DE" dirty="0"/>
            </a:br>
            <a:r>
              <a:rPr lang="de-DE" dirty="0"/>
              <a:t>Gewaltfreie 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58341"/>
            <a:ext cx="8596668" cy="4083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>
                <a:hlinkClick r:id="rId2"/>
              </a:rPr>
              <a:t>https://www.youtube.com/watch?v=QIK0XEupU6A</a:t>
            </a:r>
            <a:r>
              <a:rPr lang="de-DE" dirty="0"/>
              <a:t> </a:t>
            </a:r>
          </a:p>
          <a:p>
            <a:r>
              <a:rPr lang="de-DE" dirty="0"/>
              <a:t>Sehen Sie sich das folgende Video an (Dauer: 3 Minuten) </a:t>
            </a:r>
            <a:r>
              <a:rPr lang="de-DE" b="1" dirty="0"/>
              <a:t>jede/r für sich (</a:t>
            </a:r>
            <a:r>
              <a:rPr lang="de-DE" sz="1600" b="1" dirty="0"/>
              <a:t>am besten mit Untertitel auf Deutsch)</a:t>
            </a:r>
          </a:p>
          <a:p>
            <a:r>
              <a:rPr lang="de-DE" dirty="0"/>
              <a:t>Beantworten Sie folgende Fragen- </a:t>
            </a:r>
            <a:r>
              <a:rPr lang="de-DE" b="1" dirty="0"/>
              <a:t>jede/r für sich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Was sehen Sie im Video?</a:t>
            </a:r>
          </a:p>
          <a:p>
            <a:pPr lvl="1"/>
            <a:r>
              <a:rPr lang="de-DE" dirty="0"/>
              <a:t>Worum geht es im Video? Was ist das Thema?</a:t>
            </a:r>
          </a:p>
          <a:p>
            <a:pPr lvl="1"/>
            <a:r>
              <a:rPr lang="de-DE" dirty="0"/>
              <a:t>Welche </a:t>
            </a:r>
            <a:r>
              <a:rPr lang="de-DE" b="1" dirty="0"/>
              <a:t>3 Worte </a:t>
            </a:r>
            <a:r>
              <a:rPr lang="de-DE" dirty="0"/>
              <a:t>stehen im Video unter der Überschrift „Anders ausgedrückt“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Antworten vergleichen und notieren</a:t>
            </a:r>
          </a:p>
          <a:p>
            <a:pPr marL="400050" lvl="1" indent="0">
              <a:buNone/>
            </a:pPr>
            <a:r>
              <a:rPr lang="de-DE" b="1" dirty="0"/>
              <a:t>Beobachtung – Gefühl - Bedürfnis</a:t>
            </a:r>
          </a:p>
        </p:txBody>
      </p:sp>
      <p:pic>
        <p:nvPicPr>
          <p:cNvPr id="5125" name="Picture 5" descr="C:\Users\Ursula Zechner\AppData\Local\Microsoft\Windows\INetCache\IE\7YOTORC2\Tango-style-penci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94" y="4541188"/>
            <a:ext cx="1254319" cy="12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rsula Zechner\Pictures\Screenshots\Screenshot (164)_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2660537"/>
            <a:ext cx="3296868" cy="19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5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Gefühlspantomime und Synonyme </a:t>
            </a:r>
            <a:r>
              <a:rPr lang="de-DE" dirty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55" y="2160588"/>
            <a:ext cx="6906727" cy="3881437"/>
          </a:xfrm>
        </p:spPr>
      </p:pic>
    </p:spTree>
    <p:extLst>
      <p:ext uri="{BB962C8B-B14F-4D97-AF65-F5344CB8AC3E}">
        <p14:creationId xmlns:p14="http://schemas.microsoft.com/office/powerpoint/2010/main" val="50870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460"/>
          </a:xfrm>
        </p:spPr>
        <p:txBody>
          <a:bodyPr>
            <a:normAutofit/>
          </a:bodyPr>
          <a:lstStyle/>
          <a:p>
            <a:r>
              <a:rPr lang="de-DE" dirty="0"/>
              <a:t>Aussagen in Bedürfnisse übersetzen</a:t>
            </a:r>
            <a:br>
              <a:rPr lang="de-DE" dirty="0"/>
            </a:br>
            <a:r>
              <a:rPr lang="de-DE" sz="2000" dirty="0"/>
              <a:t>Was braucht die Person? </a:t>
            </a:r>
            <a:r>
              <a:rPr lang="de-DE" sz="1600" dirty="0"/>
              <a:t>(Nehmen Sie die Liste mit Bedürfnissen zur Hand)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954" y="2156461"/>
            <a:ext cx="8596668" cy="4175760"/>
          </a:xfrm>
        </p:spPr>
        <p:txBody>
          <a:bodyPr>
            <a:normAutofit/>
          </a:bodyPr>
          <a:lstStyle/>
          <a:p>
            <a:r>
              <a:rPr lang="de-DE" dirty="0"/>
              <a:t>„Ich drehe durch, weil ich das nicht verstehe!“</a:t>
            </a:r>
          </a:p>
          <a:p>
            <a:pPr marL="0" indent="0">
              <a:buNone/>
            </a:pPr>
            <a:r>
              <a:rPr lang="de-DE" dirty="0"/>
              <a:t>Bedürfnis: _________________________________________________</a:t>
            </a:r>
          </a:p>
          <a:p>
            <a:r>
              <a:rPr lang="de-DE" dirty="0"/>
              <a:t>„Ich fühle mich in der Gruppe nicht sicher.“</a:t>
            </a:r>
          </a:p>
          <a:p>
            <a:pPr marL="0" indent="0">
              <a:buNone/>
            </a:pPr>
            <a:r>
              <a:rPr lang="de-DE" dirty="0"/>
              <a:t>Bedürfnis: _________________________________________________</a:t>
            </a:r>
          </a:p>
          <a:p>
            <a:r>
              <a:rPr lang="de-DE" dirty="0"/>
              <a:t>„Ich habe keine Ahnung wie ich das Problem lösen soll.“</a:t>
            </a:r>
          </a:p>
          <a:p>
            <a:pPr marL="0" indent="0">
              <a:buNone/>
            </a:pPr>
            <a:r>
              <a:rPr lang="de-DE" dirty="0"/>
              <a:t>Bedürfnis: _________________________________________________</a:t>
            </a:r>
          </a:p>
          <a:p>
            <a:r>
              <a:rPr lang="de-DE" dirty="0"/>
              <a:t>„Warum reden wir nicht Klartext? Das Getue ist einfach lächerlich!“</a:t>
            </a:r>
          </a:p>
          <a:p>
            <a:pPr marL="0" indent="0">
              <a:buNone/>
            </a:pPr>
            <a:r>
              <a:rPr lang="de-DE" dirty="0"/>
              <a:t>Bedürfnis: _________________________________________________</a:t>
            </a:r>
          </a:p>
          <a:p>
            <a:r>
              <a:rPr lang="de-DE" dirty="0"/>
              <a:t>„Die haben immer nur Chaos! Schrecklich! Kein Wunder, dass da nichts passt!“</a:t>
            </a:r>
          </a:p>
          <a:p>
            <a:pPr marL="0" indent="0">
              <a:buNone/>
            </a:pPr>
            <a:r>
              <a:rPr lang="de-DE" dirty="0"/>
              <a:t>Bedürfnis: _________________________________________________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863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Auslöser  - Ursache</a:t>
            </a:r>
            <a:br>
              <a:rPr lang="de-DE" dirty="0"/>
            </a:br>
            <a:r>
              <a:rPr lang="de-DE" sz="2600" dirty="0"/>
              <a:t>Was ist der Auslöser? Was ist die Ursache?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de-DE" dirty="0"/>
              <a:t>Verantwortung für die eigenen Gefühle zu übernehmen ist eine Herausforderung!</a:t>
            </a:r>
          </a:p>
          <a:p>
            <a:r>
              <a:rPr lang="de-DE" b="1" dirty="0"/>
              <a:t>Ich </a:t>
            </a:r>
            <a:r>
              <a:rPr lang="de-DE" dirty="0"/>
              <a:t>übernehme Verantwortung für meine Gefühle und suche nicht nach Schuldigen im Außen.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	Ich bin traurig, weil </a:t>
            </a:r>
            <a:r>
              <a:rPr lang="de-DE" b="1" dirty="0"/>
              <a:t>du</a:t>
            </a:r>
            <a:r>
              <a:rPr lang="de-DE" dirty="0"/>
              <a:t> nie da bist. – Ich bin traurig, weil mir Nähe wichtig 	ist 									      und ich gerne Zeit mit dir verbringe.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Es gibt eine Unterscheidung zwischen Auslöser und Ursache.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DCDC00"/>
                </a:solidFill>
              </a:rPr>
              <a:t>Der Auslöser liegt im Außen (z.B. ein Film, ein Gespräch).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DCDC00"/>
                </a:solidFill>
              </a:rPr>
              <a:t>Die Ursache (Warum ich so reagiere/fühle), liegt in mir.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227820" y="1059181"/>
            <a:ext cx="2651760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(m.) –r Auslöser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 z.B. der Auslöser bei der Kamera;</a:t>
            </a:r>
          </a:p>
          <a:p>
            <a:endParaRPr lang="de-DE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1400" dirty="0">
                <a:solidFill>
                  <a:schemeClr val="tx1"/>
                </a:solidFill>
              </a:rPr>
              <a:t>trennbares Verb: etwas auslösen, z.B. 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Diese Situation löst bei mir Angst/ Wut/ Unsicherheit aus.</a:t>
            </a:r>
            <a:endParaRPr lang="de-DE" sz="1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4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 4 Ohren hören und auf 4 Arten reagieren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Giraffen-</a:t>
            </a:r>
            <a:r>
              <a:rPr lang="de-DE" dirty="0"/>
              <a:t>Ohren nach innen und nach außen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Wolfs-</a:t>
            </a:r>
            <a:r>
              <a:rPr lang="de-DE" dirty="0"/>
              <a:t>Ohren nach innen und nach außen</a:t>
            </a:r>
          </a:p>
        </p:txBody>
      </p:sp>
      <p:pic>
        <p:nvPicPr>
          <p:cNvPr id="10242" name="Picture 2" descr="C:\Users\Ursula Zechner\AppData\Local\Microsoft\Windows\INetCache\IE\7YOTORC2\baby-giraffe-307016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10" y="1470660"/>
            <a:ext cx="1383340" cy="22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04" y="3990384"/>
            <a:ext cx="1605046" cy="20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4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Ich kann auswählen, wie ich höre und wie ich reagiere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55582"/>
              </p:ext>
            </p:extLst>
          </p:nvPr>
        </p:nvGraphicFramePr>
        <p:xfrm>
          <a:off x="487680" y="1539240"/>
          <a:ext cx="9166860" cy="49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840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de-DE" dirty="0"/>
              <a:t>„Immer muss ich länger arbeiten!“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A39E26"/>
                </a:solidFill>
              </a:rPr>
              <a:t>Beobachtung: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Gefühl: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Bedürfnis: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Bitte:</a:t>
            </a:r>
          </a:p>
          <a:p>
            <a:endParaRPr lang="de-DE" dirty="0"/>
          </a:p>
          <a:p>
            <a:r>
              <a:rPr lang="de-DE" dirty="0"/>
              <a:t>„Du bist immer so gemein!“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A39E26"/>
                </a:solidFill>
              </a:rPr>
              <a:t>Beobachtung: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Gefühl: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Bedürfnis:</a:t>
            </a:r>
          </a:p>
          <a:p>
            <a:pPr marL="0" indent="0">
              <a:buNone/>
            </a:pPr>
            <a:r>
              <a:rPr lang="de-DE" dirty="0">
                <a:solidFill>
                  <a:srgbClr val="A39E26"/>
                </a:solidFill>
              </a:rPr>
              <a:t>	Bitte: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Übung:</a:t>
            </a:r>
            <a:br>
              <a:rPr lang="de-DE" dirty="0"/>
            </a:br>
            <a:r>
              <a:rPr lang="de-DE" b="1" dirty="0"/>
              <a:t>Beobachtung – Gefühl – Bedürfnis - Bitte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C:\Users\Ursula Zechner\Downloads\jigsaw-puzzle-1297102_128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31480" y="1734502"/>
            <a:ext cx="1511300" cy="14243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61885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000" dirty="0"/>
              <a:t>„Nie hast du Zeit für mich!“</a:t>
            </a:r>
          </a:p>
          <a:p>
            <a:pPr marL="0" indent="0">
              <a:buNone/>
            </a:pPr>
            <a:r>
              <a:rPr lang="de-DE" sz="2000" dirty="0"/>
              <a:t>	Beobachtung:</a:t>
            </a:r>
          </a:p>
          <a:p>
            <a:pPr marL="0" indent="0">
              <a:buNone/>
            </a:pPr>
            <a:r>
              <a:rPr lang="de-DE" sz="2000" dirty="0"/>
              <a:t>	Gefühl:</a:t>
            </a:r>
          </a:p>
          <a:p>
            <a:pPr marL="0" indent="0">
              <a:buNone/>
            </a:pPr>
            <a:r>
              <a:rPr lang="de-DE" sz="2000" dirty="0"/>
              <a:t>	Bedürfnis:</a:t>
            </a:r>
          </a:p>
          <a:p>
            <a:pPr marL="0" indent="0">
              <a:buNone/>
            </a:pPr>
            <a:r>
              <a:rPr lang="de-DE" sz="2000" dirty="0"/>
              <a:t>	Bitte: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„Kinder, ihr räumt nie euer Zimmer auf!“</a:t>
            </a:r>
          </a:p>
          <a:p>
            <a:pPr marL="0" indent="0">
              <a:buNone/>
            </a:pPr>
            <a:r>
              <a:rPr lang="de-DE" sz="2000" dirty="0"/>
              <a:t>	Beobachtung:</a:t>
            </a:r>
          </a:p>
          <a:p>
            <a:pPr marL="0" indent="0">
              <a:buNone/>
            </a:pPr>
            <a:r>
              <a:rPr lang="de-DE" sz="2000" dirty="0"/>
              <a:t>	Gefühl:</a:t>
            </a:r>
          </a:p>
          <a:p>
            <a:pPr marL="0" indent="0">
              <a:buNone/>
            </a:pPr>
            <a:r>
              <a:rPr lang="de-DE" sz="2000" dirty="0"/>
              <a:t>	Bedürfnis:</a:t>
            </a:r>
          </a:p>
          <a:p>
            <a:pPr marL="0" indent="0">
              <a:buNone/>
            </a:pPr>
            <a:r>
              <a:rPr lang="de-DE" sz="2000" dirty="0"/>
              <a:t>	Bitte:</a:t>
            </a:r>
          </a:p>
          <a:p>
            <a:endParaRPr lang="de-DE" dirty="0"/>
          </a:p>
        </p:txBody>
      </p:sp>
      <p:pic>
        <p:nvPicPr>
          <p:cNvPr id="4" name="Grafik 3" descr="C:\Users\Ursula Zechner\Downloads\jigsaw-puzzle-1297102_128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85590" y="552766"/>
            <a:ext cx="1511300" cy="14243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5576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„Kinder, ihr seid so laut!“</a:t>
            </a:r>
          </a:p>
          <a:p>
            <a:pPr marL="0" indent="0">
              <a:buNone/>
            </a:pPr>
            <a:r>
              <a:rPr lang="de-DE" dirty="0"/>
              <a:t>	Beobachtung:</a:t>
            </a:r>
          </a:p>
          <a:p>
            <a:pPr marL="0" indent="0">
              <a:buNone/>
            </a:pPr>
            <a:r>
              <a:rPr lang="de-DE" dirty="0"/>
              <a:t>	Gefühl:</a:t>
            </a:r>
          </a:p>
          <a:p>
            <a:pPr marL="0" indent="0">
              <a:buNone/>
            </a:pPr>
            <a:r>
              <a:rPr lang="de-DE" dirty="0"/>
              <a:t>	Bedürfnis:</a:t>
            </a:r>
          </a:p>
          <a:p>
            <a:pPr marL="0" indent="0">
              <a:buNone/>
            </a:pPr>
            <a:r>
              <a:rPr lang="de-DE" dirty="0"/>
              <a:t>	Bitte: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C:\Users\Ursula Zechner\Downloads\jigsaw-puzzle-1297102_128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15740" y="529907"/>
            <a:ext cx="1511300" cy="14243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541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Eigene Beispiele…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Aussagen/Sätze kennen Sie von sich selbst?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82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5"/>
          <a:stretch/>
        </p:blipFill>
        <p:spPr bwMode="auto">
          <a:xfrm>
            <a:off x="4944648" y="1645920"/>
            <a:ext cx="449360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3"/>
          <a:stretch/>
        </p:blipFill>
        <p:spPr bwMode="auto">
          <a:xfrm>
            <a:off x="937260" y="862233"/>
            <a:ext cx="3870960" cy="44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83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731521"/>
            <a:ext cx="9310045" cy="5855710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/>
              <a:t> Beobachtung – Gefühl – Bedürfnis - Bitte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Ich habe gesehen/gehört, dass Du … getan/gesagt hast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Da fühle ich mich...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weil mein Bedürfnis nach … nicht erfüllt ist.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Ich bitte dich/, dass…/ Ich hätte gerne, dass…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______________________________________________________________</a:t>
            </a:r>
            <a:endParaRPr lang="de-DE" dirty="0"/>
          </a:p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03" y="623570"/>
            <a:ext cx="15113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07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Rosenberg, Marshall B.: Gewaltfreie Kommunikation: Eine Sprache des Lebens. ‎ 12. Edition. </a:t>
            </a:r>
            <a:r>
              <a:rPr lang="de-DE" dirty="0" err="1"/>
              <a:t>Junfermann</a:t>
            </a:r>
            <a:r>
              <a:rPr lang="de-DE" dirty="0"/>
              <a:t> Verlag: 2016.</a:t>
            </a:r>
          </a:p>
          <a:p>
            <a:endParaRPr lang="de-DE" dirty="0"/>
          </a:p>
          <a:p>
            <a:r>
              <a:rPr lang="de-DE" dirty="0"/>
              <a:t>Sämtliche Grafiken stammen von pixabay.com    </a:t>
            </a:r>
          </a:p>
        </p:txBody>
      </p:sp>
    </p:spTree>
    <p:extLst>
      <p:ext uri="{BB962C8B-B14F-4D97-AF65-F5344CB8AC3E}">
        <p14:creationId xmlns:p14="http://schemas.microsoft.com/office/powerpoint/2010/main" val="315188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Bedürfnisse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ist ein Bedürfnis?</a:t>
            </a:r>
          </a:p>
        </p:txBody>
      </p:sp>
      <p:sp>
        <p:nvSpPr>
          <p:cNvPr id="4" name="Wolkenförmige Legende 3"/>
          <p:cNvSpPr/>
          <p:nvPr/>
        </p:nvSpPr>
        <p:spPr>
          <a:xfrm>
            <a:off x="4069080" y="2606040"/>
            <a:ext cx="5242560" cy="26441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593080" y="3634740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Bedürfnis</a:t>
            </a:r>
          </a:p>
        </p:txBody>
      </p:sp>
    </p:spTree>
    <p:extLst>
      <p:ext uri="{BB962C8B-B14F-4D97-AF65-F5344CB8AC3E}">
        <p14:creationId xmlns:p14="http://schemas.microsoft.com/office/powerpoint/2010/main" val="15817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549244494"/>
              </p:ext>
            </p:extLst>
          </p:nvPr>
        </p:nvGraphicFramePr>
        <p:xfrm>
          <a:off x="1203960" y="647701"/>
          <a:ext cx="7589520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583680" y="1051560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841770"/>
                </a:solidFill>
              </a:rPr>
              <a:t>Maslowsche</a:t>
            </a:r>
            <a:r>
              <a:rPr lang="de-DE" sz="2000" b="1" dirty="0">
                <a:solidFill>
                  <a:srgbClr val="841770"/>
                </a:solidFill>
              </a:rPr>
              <a:t> Bedürfnispyramide</a:t>
            </a:r>
          </a:p>
        </p:txBody>
      </p:sp>
    </p:spTree>
    <p:extLst>
      <p:ext uri="{BB962C8B-B14F-4D97-AF65-F5344CB8AC3E}">
        <p14:creationId xmlns:p14="http://schemas.microsoft.com/office/powerpoint/2010/main" val="7731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b="1" dirty="0"/>
              <a:t>Meine Bedürfnisse zu benennen, erhöht die Wahrscheinlichkeit, dass ich bekomme, was ich brauche und was ich will.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Gefühle und Bedürfnisse zu kennen und zu benennen, braucht den passenden Wortschatz!</a:t>
            </a:r>
          </a:p>
        </p:txBody>
      </p:sp>
      <p:sp>
        <p:nvSpPr>
          <p:cNvPr id="4" name="Pfeil nach oben 3"/>
          <p:cNvSpPr/>
          <p:nvPr/>
        </p:nvSpPr>
        <p:spPr>
          <a:xfrm>
            <a:off x="9144000" y="2133600"/>
            <a:ext cx="350520" cy="899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7330440" y="4046220"/>
            <a:ext cx="181356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71"/>
          <a:stretch/>
        </p:blipFill>
        <p:spPr bwMode="auto">
          <a:xfrm>
            <a:off x="1981387" y="630141"/>
            <a:ext cx="7195555" cy="504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1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1"/>
          <a:stretch/>
        </p:blipFill>
        <p:spPr bwMode="auto">
          <a:xfrm>
            <a:off x="2110695" y="479973"/>
            <a:ext cx="5982783" cy="565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56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6.1"/>
</p:tagLst>
</file>

<file path=ppt/theme/theme1.xml><?xml version="1.0" encoding="utf-8"?>
<a:theme xmlns:a="http://schemas.openxmlformats.org/drawingml/2006/main" name="Facett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1770"/>
      </a:accent1>
      <a:accent2>
        <a:srgbClr val="A39E26"/>
      </a:accent2>
      <a:accent3>
        <a:srgbClr val="DCDC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1990</Words>
  <Application>Microsoft Office PowerPoint</Application>
  <PresentationFormat>Breitbild</PresentationFormat>
  <Paragraphs>312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7" baseType="lpstr">
      <vt:lpstr>Arial</vt:lpstr>
      <vt:lpstr>Calibri</vt:lpstr>
      <vt:lpstr>Trebuchet MS</vt:lpstr>
      <vt:lpstr>Wingdings</vt:lpstr>
      <vt:lpstr>Wingdings 3</vt:lpstr>
      <vt:lpstr>Facette</vt:lpstr>
      <vt:lpstr>PowerPoint-Präsentation</vt:lpstr>
      <vt:lpstr>Gefühle</vt:lpstr>
      <vt:lpstr>PowerPoint-Präsentation</vt:lpstr>
      <vt:lpstr>PowerPoint-Präsentation</vt:lpstr>
      <vt:lpstr>Bedürfnisse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Wahrnehmen – erkennen - benennen </vt:lpstr>
      <vt:lpstr>Wahrnehmen vs. bewerten vs. interpretieren  </vt:lpstr>
      <vt:lpstr>Aufgabe: Wahrnehmung (oder Beobachtung), Bewertung oder Interpretation?  W – B - I</vt:lpstr>
      <vt:lpstr>Bedürfnisse</vt:lpstr>
      <vt:lpstr>PowerPoint-Präsentation</vt:lpstr>
      <vt:lpstr>Video Gewaltfreie Kommunikation</vt:lpstr>
      <vt:lpstr>Wie wirken diese Aussagen auf Sie? </vt:lpstr>
      <vt:lpstr>Gewaltfreie Kommunikation (GFK) nach Marshall Rosenberg</vt:lpstr>
      <vt:lpstr>Gewaltfreie Kommunikation  empathisches Kommunizieren</vt:lpstr>
      <vt:lpstr>PowerPoint-Präsentation</vt:lpstr>
      <vt:lpstr>PowerPoint-Präsentation</vt:lpstr>
      <vt:lpstr>PowerPoint-Präsentation</vt:lpstr>
      <vt:lpstr>Machen Sie die Aussagen KONKRETER! </vt:lpstr>
      <vt:lpstr>Machen Sie die Aussagen KONKRETER!</vt:lpstr>
      <vt:lpstr>PowerPoint-Präsentation</vt:lpstr>
      <vt:lpstr>PowerPoint-Präsentation</vt:lpstr>
      <vt:lpstr>PowerPoint-Präsentation</vt:lpstr>
      <vt:lpstr>Video Gewaltfreie Kommunikation</vt:lpstr>
      <vt:lpstr>Gefühlspantomime und Synonyme  </vt:lpstr>
      <vt:lpstr>Aussagen in Bedürfnisse übersetzen Was braucht die Person? (Nehmen Sie die Liste mit Bedürfnissen zur Hand) </vt:lpstr>
      <vt:lpstr>Auslöser  - Ursache Was ist der Auslöser? Was ist die Ursache?</vt:lpstr>
      <vt:lpstr>Mit 4 Ohren hören und auf 4 Arten reagieren</vt:lpstr>
      <vt:lpstr>Ich kann auswählen, wie ich höre und wie ich reagiere</vt:lpstr>
      <vt:lpstr>Übung: Beobachtung – Gefühl – Bedürfnis - Bitte </vt:lpstr>
      <vt:lpstr>PowerPoint-Präsentation</vt:lpstr>
      <vt:lpstr>PowerPoint-Präsentation</vt:lpstr>
      <vt:lpstr>Eigene Beispiele…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Ursula Zechner-Möderndorfer</dc:creator>
  <cp:lastModifiedBy>Britta Ungermanns</cp:lastModifiedBy>
  <cp:revision>223</cp:revision>
  <cp:lastPrinted>2021-01-18T14:02:44Z</cp:lastPrinted>
  <dcterms:created xsi:type="dcterms:W3CDTF">2020-03-18T08:53:30Z</dcterms:created>
  <dcterms:modified xsi:type="dcterms:W3CDTF">2021-09-28T05:34:59Z</dcterms:modified>
</cp:coreProperties>
</file>