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tmp" ContentType="image/p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94" r:id="rId1"/>
  </p:sldMasterIdLst>
  <p:notesMasterIdLst>
    <p:notesMasterId r:id="rId18"/>
  </p:notesMasterIdLst>
  <p:handoutMasterIdLst>
    <p:handoutMasterId r:id="rId19"/>
  </p:handout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2" r:id="rId1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41770"/>
    <a:srgbClr val="A39E26"/>
    <a:srgbClr val="DCD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6" d="100"/>
          <a:sy n="86" d="100"/>
        </p:scale>
        <p:origin x="562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>
            <a:extLst>
              <a:ext uri="{FF2B5EF4-FFF2-40B4-BE49-F238E27FC236}">
                <a16:creationId xmlns:a16="http://schemas.microsoft.com/office/drawing/2014/main" id="{A30E1919-F780-40BD-A199-652350776707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A26E6A1E-8487-4C94-972D-E6EE02154018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DEA4C1A-37E6-4E03-82C1-CFA0948FCE23}" type="datetimeFigureOut">
              <a:rPr lang="de-DE" smtClean="0"/>
              <a:t>22.11.2021</a:t>
            </a:fld>
            <a:endParaRPr lang="de-DE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88D0BCED-22F9-4276-B8B0-153472222F06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EE2E35AA-AE89-48F0-BB07-E5BB19F4C709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D5A3172-3F16-411B-B2AA-51BA3B08B939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18145700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75C3FE3-1EBE-4386-966C-CB7E58E0D533}" type="datetimeFigureOut">
              <a:rPr lang="de-DE" smtClean="0"/>
              <a:t>22.11.2021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E25659C-87E1-4D46-9D0C-5AF4463329A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45842290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/>
              <a:t>Master-Untertitelformat bearbeiten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88E4C3-A2BB-47EE-989F-3F2F5495241F}" type="datetime1">
              <a:rPr lang="de-DE" smtClean="0"/>
              <a:t>22.11.2021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20FE44-CF2C-4E83-A988-FAAA235E7DDA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875342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 und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40A152-9D56-4E57-804F-4E94B4E58C49}" type="datetime1">
              <a:rPr lang="de-DE" smtClean="0"/>
              <a:t>22.11.2021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20FE44-CF2C-4E83-A988-FAAA235E7DDA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919378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Zitat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EE1703-51D8-439A-9548-3EBC03021668}" type="datetime1">
              <a:rPr lang="de-DE" smtClean="0"/>
              <a:t>22.11.2021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20FE44-CF2C-4E83-A988-FAAA235E7DDA}" type="slidenum">
              <a:rPr lang="de-DE" smtClean="0"/>
              <a:t>‹Nr.›</a:t>
            </a:fld>
            <a:endParaRPr lang="de-DE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71825557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nskar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48F933-360D-4642-8C24-F0AD0C5880EC}" type="datetime1">
              <a:rPr lang="de-DE" smtClean="0"/>
              <a:t>22.11.2021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20FE44-CF2C-4E83-A988-FAAA235E7DDA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0447226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nskarte für Zita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5DD264-8CF7-4951-ABF6-B3E1F377BF2F}" type="datetime1">
              <a:rPr lang="de-DE" smtClean="0"/>
              <a:t>22.11.2021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20FE44-CF2C-4E83-A988-FAAA235E7DDA}" type="slidenum">
              <a:rPr lang="de-DE" smtClean="0"/>
              <a:t>‹Nr.›</a:t>
            </a:fld>
            <a:endParaRPr lang="de-DE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41574635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Wahr oder Fals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C14FC1-BB52-4D0D-8A4F-173686F68928}" type="datetime1">
              <a:rPr lang="de-DE" smtClean="0"/>
              <a:t>22.11.2021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20FE44-CF2C-4E83-A988-FAAA235E7DDA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9240344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CFC43C-1CBF-4A5D-82A5-5B0C9CDE6EB9}" type="datetime1">
              <a:rPr lang="de-DE" smtClean="0"/>
              <a:t>22.11.2021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20FE44-CF2C-4E83-A988-FAAA235E7DDA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6546728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95F192-8226-4488-ACF7-C7302503336E}" type="datetime1">
              <a:rPr lang="de-DE" smtClean="0"/>
              <a:t>22.11.2021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20FE44-CF2C-4E83-A988-FAAA235E7DDA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152043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AF9A67-7358-459C-A77F-48F92B127ABF}" type="datetime1">
              <a:rPr lang="de-DE" smtClean="0"/>
              <a:t>22.11.2021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20FE44-CF2C-4E83-A988-FAAA235E7DDA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513903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047A97-CF16-4799-90D9-5823616AA40F}" type="datetime1">
              <a:rPr lang="de-DE" smtClean="0"/>
              <a:t>22.11.2021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20FE44-CF2C-4E83-A988-FAAA235E7DDA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806636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0D7F47-9BE7-485B-9CF2-9772F1501B10}" type="datetime1">
              <a:rPr lang="de-DE" smtClean="0"/>
              <a:t>22.11.2021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20FE44-CF2C-4E83-A988-FAAA235E7DDA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015003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13E4B2-E852-47F8-A540-5C6E0FAE9649}" type="datetime1">
              <a:rPr lang="de-DE" smtClean="0"/>
              <a:t>22.11.2021</a:t>
            </a:fld>
            <a:endParaRPr lang="de-D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20FE44-CF2C-4E83-A988-FAAA235E7DDA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343795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006503-8E50-4FA2-850E-A3295502C764}" type="datetime1">
              <a:rPr lang="de-DE" smtClean="0"/>
              <a:t>22.11.2021</a:t>
            </a:fld>
            <a:endParaRPr lang="de-D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20FE44-CF2C-4E83-A988-FAAA235E7DDA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571741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D35B49-B257-42D4-8673-318F65F3CBD3}" type="datetime1">
              <a:rPr lang="de-DE" smtClean="0"/>
              <a:t>22.11.2021</a:t>
            </a:fld>
            <a:endParaRPr lang="de-D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20FE44-CF2C-4E83-A988-FAAA235E7DDA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991359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B61A6F-DCE3-432D-AF71-B889A50E41D4}" type="datetime1">
              <a:rPr lang="de-DE" smtClean="0"/>
              <a:t>22.11.2021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20FE44-CF2C-4E83-A988-FAAA235E7DDA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832146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de-DE"/>
              <a:t>Bild durch Klicken auf Symbol hinzufügen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7DF0A1-44E7-415A-AA3B-8A93580B30DC}" type="datetime1">
              <a:rPr lang="de-DE" smtClean="0"/>
              <a:t>22.11.2021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20FE44-CF2C-4E83-A988-FAAA235E7DDA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40890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067A6A-9E01-4FCF-B576-A68240F00742}" type="datetime1">
              <a:rPr lang="de-DE" smtClean="0"/>
              <a:t>22.11.2021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F920FE44-CF2C-4E83-A988-FAAA235E7DDA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589270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696" r:id="rId2"/>
    <p:sldLayoutId id="2147483697" r:id="rId3"/>
    <p:sldLayoutId id="2147483698" r:id="rId4"/>
    <p:sldLayoutId id="2147483699" r:id="rId5"/>
    <p:sldLayoutId id="2147483700" r:id="rId6"/>
    <p:sldLayoutId id="2147483701" r:id="rId7"/>
    <p:sldLayoutId id="2147483702" r:id="rId8"/>
    <p:sldLayoutId id="2147483703" r:id="rId9"/>
    <p:sldLayoutId id="2147483704" r:id="rId10"/>
    <p:sldLayoutId id="2147483705" r:id="rId11"/>
    <p:sldLayoutId id="2147483706" r:id="rId12"/>
    <p:sldLayoutId id="2147483707" r:id="rId13"/>
    <p:sldLayoutId id="2147483708" r:id="rId14"/>
    <p:sldLayoutId id="2147483709" r:id="rId15"/>
    <p:sldLayoutId id="2147483710" r:id="rId16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7" Type="http://schemas.openxmlformats.org/officeDocument/2006/relationships/hyperlink" Target="https://creativecommons.org/licenses/by/4.0/deed.de" TargetMode="Externa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hyperlink" Target="http://www.bildungundlernen.at/" TargetMode="External"/><Relationship Id="rId5" Type="http://schemas.openxmlformats.org/officeDocument/2006/relationships/image" Target="../media/image4.png"/><Relationship Id="rId4" Type="http://schemas.openxmlformats.org/officeDocument/2006/relationships/image" Target="../media/image3.jp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tmp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7" Type="http://schemas.openxmlformats.org/officeDocument/2006/relationships/image" Target="../media/image25.png"/><Relationship Id="rId2" Type="http://schemas.openxmlformats.org/officeDocument/2006/relationships/image" Target="../media/image20.tmp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svg"/><Relationship Id="rId5" Type="http://schemas.openxmlformats.org/officeDocument/2006/relationships/image" Target="../media/image23.png"/><Relationship Id="rId4" Type="http://schemas.openxmlformats.org/officeDocument/2006/relationships/image" Target="../media/image22.sv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6.tmp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sv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8.tmp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svg"/><Relationship Id="rId5" Type="http://schemas.openxmlformats.org/officeDocument/2006/relationships/image" Target="../media/image23.png"/><Relationship Id="rId4" Type="http://schemas.openxmlformats.org/officeDocument/2006/relationships/image" Target="../media/image27.sv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30.tmp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sv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tmp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sv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5.svg"/><Relationship Id="rId4" Type="http://schemas.openxmlformats.org/officeDocument/2006/relationships/image" Target="../media/image34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sv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svg"/><Relationship Id="rId5" Type="http://schemas.openxmlformats.org/officeDocument/2006/relationships/image" Target="../media/image7.png"/><Relationship Id="rId4" Type="http://schemas.openxmlformats.org/officeDocument/2006/relationships/image" Target="../media/image6.sv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tmp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tmp"/><Relationship Id="rId2" Type="http://schemas.openxmlformats.org/officeDocument/2006/relationships/image" Target="../media/image17.tmp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4">
            <a:extLst>
              <a:ext uri="{FF2B5EF4-FFF2-40B4-BE49-F238E27FC236}">
                <a16:creationId xmlns:a16="http://schemas.microsoft.com/office/drawing/2014/main" id="{977B6A30-02D5-4017-890B-08E9C3F4DC9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435" y="898170"/>
            <a:ext cx="8774666" cy="1388624"/>
          </a:xfrm>
          <a:prstGeom prst="rect">
            <a:avLst/>
          </a:prstGeom>
        </p:spPr>
      </p:pic>
      <p:pic>
        <p:nvPicPr>
          <p:cNvPr id="7" name="Grafik 6">
            <a:extLst>
              <a:ext uri="{FF2B5EF4-FFF2-40B4-BE49-F238E27FC236}">
                <a16:creationId xmlns:a16="http://schemas.microsoft.com/office/drawing/2014/main" id="{BBD68FC3-C624-42C2-A0ED-E0462355A00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7173" y="3161287"/>
            <a:ext cx="6219008" cy="1027407"/>
          </a:xfrm>
          <a:prstGeom prst="rect">
            <a:avLst/>
          </a:prstGeom>
        </p:spPr>
      </p:pic>
      <p:pic>
        <p:nvPicPr>
          <p:cNvPr id="9" name="Grafik 8">
            <a:extLst>
              <a:ext uri="{FF2B5EF4-FFF2-40B4-BE49-F238E27FC236}">
                <a16:creationId xmlns:a16="http://schemas.microsoft.com/office/drawing/2014/main" id="{24B0087F-DC3B-4F68-BC9E-EB583E7FDBA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1869" y="5288888"/>
            <a:ext cx="5746608" cy="1094592"/>
          </a:xfrm>
          <a:prstGeom prst="rect">
            <a:avLst/>
          </a:prstGeom>
        </p:spPr>
      </p:pic>
      <p:pic>
        <p:nvPicPr>
          <p:cNvPr id="6" name="Grafik 5">
            <a:extLst>
              <a:ext uri="{FF2B5EF4-FFF2-40B4-BE49-F238E27FC236}">
                <a16:creationId xmlns:a16="http://schemas.microsoft.com/office/drawing/2014/main" id="{7F43CA96-0FAB-49BE-9232-144598FDA70C}"/>
              </a:ext>
            </a:extLst>
          </p:cNvPr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7858" y="6449555"/>
            <a:ext cx="884629" cy="332796"/>
          </a:xfrm>
          <a:prstGeom prst="rect">
            <a:avLst/>
          </a:prstGeom>
        </p:spPr>
      </p:pic>
      <p:sp>
        <p:nvSpPr>
          <p:cNvPr id="8" name="Textfeld 2">
            <a:extLst>
              <a:ext uri="{FF2B5EF4-FFF2-40B4-BE49-F238E27FC236}">
                <a16:creationId xmlns:a16="http://schemas.microsoft.com/office/drawing/2014/main" id="{ACCC2C07-CF47-4CEB-8CE6-CAF104EF978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53732" y="6436922"/>
            <a:ext cx="5795290" cy="3760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36000" tIns="36000" rIns="36000" bIns="36000" anchor="t" anchorCtr="0">
            <a:no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fontAlgn="auto" hangingPunct="1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</a:pPr>
            <a:r>
              <a:rPr lang="de-DE" sz="900" dirty="0">
                <a:latin typeface="Arial" panose="020B0604020202020204" pitchFamily="34" charset="0"/>
                <a:ea typeface="Times New Roman" panose="02020603050405020304" pitchFamily="18" charset="0"/>
              </a:rPr>
              <a:t>Verein für Bildung und Lernen(</a:t>
            </a:r>
            <a:r>
              <a:rPr lang="de-DE" sz="900" dirty="0">
                <a:latin typeface="Arial" panose="020B0604020202020204" pitchFamily="34" charset="0"/>
                <a:ea typeface="Times New Roman" panose="02020603050405020304" pitchFamily="18" charset="0"/>
                <a:hlinkClick r:id="rId6"/>
              </a:rPr>
              <a:t>www.bildungundlernen.at</a:t>
            </a:r>
            <a:r>
              <a:rPr lang="de-DE" sz="900" dirty="0">
                <a:latin typeface="Arial" panose="020B0604020202020204" pitchFamily="34" charset="0"/>
                <a:ea typeface="Times New Roman" panose="02020603050405020304" pitchFamily="18" charset="0"/>
              </a:rPr>
              <a:t>). Dieses Werk ist unter CC BY 4.0 </a:t>
            </a:r>
            <a:br>
              <a:rPr lang="de-DE" sz="900" dirty="0">
                <a:latin typeface="Arial" panose="020B0604020202020204" pitchFamily="34" charset="0"/>
                <a:ea typeface="Times New Roman" panose="02020603050405020304" pitchFamily="18" charset="0"/>
              </a:rPr>
            </a:br>
            <a:r>
              <a:rPr lang="de-DE" sz="900" dirty="0">
                <a:latin typeface="Arial" panose="020B0604020202020204" pitchFamily="34" charset="0"/>
                <a:ea typeface="Times New Roman" panose="02020603050405020304" pitchFamily="18" charset="0"/>
              </a:rPr>
              <a:t>International lizenziert. </a:t>
            </a:r>
            <a:r>
              <a:rPr lang="de-DE" sz="900" u="sng" dirty="0">
                <a:latin typeface="Arial" panose="020B0604020202020204" pitchFamily="34" charset="0"/>
                <a:ea typeface="Times New Roman" panose="02020603050405020304" pitchFamily="18" charset="0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https://creativecommons.org/licenses/by/4.0/deed.de</a:t>
            </a:r>
            <a:r>
              <a:rPr lang="de-DE" sz="900" dirty="0"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endParaRPr lang="de-AT" sz="1200" dirty="0">
              <a:latin typeface="Arial" panose="020B0604020202020204" pitchFamily="34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6073186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7280566-2E59-40EC-9C40-5F4C7462FA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8505" y="609600"/>
            <a:ext cx="8596668" cy="1320800"/>
          </a:xfrm>
        </p:spPr>
        <p:txBody>
          <a:bodyPr/>
          <a:lstStyle/>
          <a:p>
            <a:r>
              <a:rPr lang="de-DE" dirty="0"/>
              <a:t>Wendungen, Redensarten, Sprichwörter</a:t>
            </a:r>
          </a:p>
        </p:txBody>
      </p:sp>
      <p:pic>
        <p:nvPicPr>
          <p:cNvPr id="5" name="Inhaltsplatzhalter 4">
            <a:extLst>
              <a:ext uri="{FF2B5EF4-FFF2-40B4-BE49-F238E27FC236}">
                <a16:creationId xmlns:a16="http://schemas.microsoft.com/office/drawing/2014/main" id="{8EDB4361-3152-4EA7-BB9E-DCAECA411FE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3249" y="2451472"/>
            <a:ext cx="6927180" cy="1524132"/>
          </a:xfrm>
        </p:spPr>
      </p:pic>
      <p:grpSp>
        <p:nvGrpSpPr>
          <p:cNvPr id="3" name="Gruppieren 2">
            <a:extLst>
              <a:ext uri="{FF2B5EF4-FFF2-40B4-BE49-F238E27FC236}">
                <a16:creationId xmlns:a16="http://schemas.microsoft.com/office/drawing/2014/main" id="{67D7AD2E-6E66-4AE4-A112-AC6C2E2B1026}"/>
              </a:ext>
            </a:extLst>
          </p:cNvPr>
          <p:cNvGrpSpPr/>
          <p:nvPr/>
        </p:nvGrpSpPr>
        <p:grpSpPr>
          <a:xfrm>
            <a:off x="4323425" y="3429000"/>
            <a:ext cx="1429305" cy="2781066"/>
            <a:chOff x="4323425" y="3429000"/>
            <a:chExt cx="1429305" cy="2781066"/>
          </a:xfrm>
        </p:grpSpPr>
        <p:sp>
          <p:nvSpPr>
            <p:cNvPr id="6" name="Ellipse 5">
              <a:extLst>
                <a:ext uri="{FF2B5EF4-FFF2-40B4-BE49-F238E27FC236}">
                  <a16:creationId xmlns:a16="http://schemas.microsoft.com/office/drawing/2014/main" id="{98FBC8F3-1394-4515-B5B3-736B3BDFD095}"/>
                </a:ext>
              </a:extLst>
            </p:cNvPr>
            <p:cNvSpPr/>
            <p:nvPr/>
          </p:nvSpPr>
          <p:spPr>
            <a:xfrm>
              <a:off x="4323425" y="3429000"/>
              <a:ext cx="106532" cy="157579"/>
            </a:xfrm>
            <a:prstGeom prst="ellipse">
              <a:avLst/>
            </a:prstGeom>
            <a:solidFill>
              <a:schemeClr val="accent1">
                <a:lumMod val="40000"/>
                <a:lumOff val="60000"/>
                <a:alpha val="30196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7" name="Legende: Linie 6">
              <a:extLst>
                <a:ext uri="{FF2B5EF4-FFF2-40B4-BE49-F238E27FC236}">
                  <a16:creationId xmlns:a16="http://schemas.microsoft.com/office/drawing/2014/main" id="{31DD3869-81F7-4398-9929-2AADA5B319BD}"/>
                </a:ext>
              </a:extLst>
            </p:cNvPr>
            <p:cNvSpPr/>
            <p:nvPr/>
          </p:nvSpPr>
          <p:spPr>
            <a:xfrm>
              <a:off x="4323425" y="4496676"/>
              <a:ext cx="1429305" cy="1713390"/>
            </a:xfrm>
            <a:prstGeom prst="borderCallout1">
              <a:avLst>
                <a:gd name="adj1" fmla="val 1133"/>
                <a:gd name="adj2" fmla="val 50673"/>
                <a:gd name="adj3" fmla="val -52785"/>
                <a:gd name="adj4" fmla="val 5145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dirty="0"/>
                <a:t>der Strich ersetzt das Wort „Mut“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364073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A5C837F-4986-41F7-BBC2-E85CF1CC88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3379" y="245122"/>
            <a:ext cx="9046346" cy="1320800"/>
          </a:xfrm>
        </p:spPr>
        <p:txBody>
          <a:bodyPr>
            <a:normAutofit/>
          </a:bodyPr>
          <a:lstStyle/>
          <a:p>
            <a:pPr algn="ctr"/>
            <a:r>
              <a:rPr lang="de-DE" dirty="0"/>
              <a:t>Synonyme = </a:t>
            </a:r>
            <a:br>
              <a:rPr lang="de-DE" dirty="0"/>
            </a:br>
            <a:r>
              <a:rPr lang="de-DE" sz="2000" dirty="0"/>
              <a:t>ein anderes Wort mit derselben oder sehr ähnlichen Bedeutung </a:t>
            </a:r>
          </a:p>
        </p:txBody>
      </p:sp>
      <p:pic>
        <p:nvPicPr>
          <p:cNvPr id="5" name="Inhaltsplatzhalter 4">
            <a:extLst>
              <a:ext uri="{FF2B5EF4-FFF2-40B4-BE49-F238E27FC236}">
                <a16:creationId xmlns:a16="http://schemas.microsoft.com/office/drawing/2014/main" id="{4B48D876-7361-41DE-B3EB-98BF580E3E6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474" y="1285768"/>
            <a:ext cx="8708994" cy="2755544"/>
          </a:xfrm>
        </p:spPr>
      </p:pic>
      <p:grpSp>
        <p:nvGrpSpPr>
          <p:cNvPr id="3" name="Gruppieren 2">
            <a:extLst>
              <a:ext uri="{FF2B5EF4-FFF2-40B4-BE49-F238E27FC236}">
                <a16:creationId xmlns:a16="http://schemas.microsoft.com/office/drawing/2014/main" id="{579885AC-E4B9-4AA6-857A-ACF7537033A5}"/>
              </a:ext>
            </a:extLst>
          </p:cNvPr>
          <p:cNvGrpSpPr/>
          <p:nvPr/>
        </p:nvGrpSpPr>
        <p:grpSpPr>
          <a:xfrm>
            <a:off x="1192489" y="4149231"/>
            <a:ext cx="6116791" cy="1285783"/>
            <a:chOff x="1192489" y="4149231"/>
            <a:chExt cx="6116791" cy="1285783"/>
          </a:xfrm>
        </p:grpSpPr>
        <p:pic>
          <p:nvPicPr>
            <p:cNvPr id="7" name="Grafik 6" descr="Glühlampe">
              <a:extLst>
                <a:ext uri="{FF2B5EF4-FFF2-40B4-BE49-F238E27FC236}">
                  <a16:creationId xmlns:a16="http://schemas.microsoft.com/office/drawing/2014/main" id="{4D89E0F3-8BF6-4034-A043-00EA9813241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1192489" y="4149231"/>
              <a:ext cx="1285783" cy="1285783"/>
            </a:xfrm>
            <a:prstGeom prst="rect">
              <a:avLst/>
            </a:prstGeom>
          </p:spPr>
        </p:pic>
        <p:sp>
          <p:nvSpPr>
            <p:cNvPr id="9" name="Textfeld 8">
              <a:extLst>
                <a:ext uri="{FF2B5EF4-FFF2-40B4-BE49-F238E27FC236}">
                  <a16:creationId xmlns:a16="http://schemas.microsoft.com/office/drawing/2014/main" id="{B7FAB48B-9D35-420A-8080-7B3AC1392B17}"/>
                </a:ext>
              </a:extLst>
            </p:cNvPr>
            <p:cNvSpPr txBox="1"/>
            <p:nvPr/>
          </p:nvSpPr>
          <p:spPr>
            <a:xfrm>
              <a:off x="2346662" y="4191959"/>
              <a:ext cx="4962618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dirty="0"/>
                <a:t>Es gibt auch eigene Synonymwörterbücher. Auch Microsoft Word schlägt Synonyme vor, wenn man auf die rechte Maustaste klickt.</a:t>
              </a:r>
            </a:p>
          </p:txBody>
        </p:sp>
      </p:grpSp>
      <p:grpSp>
        <p:nvGrpSpPr>
          <p:cNvPr id="4" name="Gruppieren 3">
            <a:extLst>
              <a:ext uri="{FF2B5EF4-FFF2-40B4-BE49-F238E27FC236}">
                <a16:creationId xmlns:a16="http://schemas.microsoft.com/office/drawing/2014/main" id="{F44F2413-EB75-41FB-BA78-6215F910B0FA}"/>
              </a:ext>
            </a:extLst>
          </p:cNvPr>
          <p:cNvGrpSpPr/>
          <p:nvPr/>
        </p:nvGrpSpPr>
        <p:grpSpPr>
          <a:xfrm>
            <a:off x="1257999" y="5572232"/>
            <a:ext cx="6182891" cy="1154761"/>
            <a:chOff x="1257999" y="5572232"/>
            <a:chExt cx="6182891" cy="1154761"/>
          </a:xfrm>
        </p:grpSpPr>
        <p:sp>
          <p:nvSpPr>
            <p:cNvPr id="8" name="Textfeld 7">
              <a:extLst>
                <a:ext uri="{FF2B5EF4-FFF2-40B4-BE49-F238E27FC236}">
                  <a16:creationId xmlns:a16="http://schemas.microsoft.com/office/drawing/2014/main" id="{72ECD0EE-2B0E-4B47-A3E1-E47B59E0E519}"/>
                </a:ext>
              </a:extLst>
            </p:cNvPr>
            <p:cNvSpPr txBox="1"/>
            <p:nvPr/>
          </p:nvSpPr>
          <p:spPr>
            <a:xfrm>
              <a:off x="2478272" y="5689548"/>
              <a:ext cx="4962618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dirty="0"/>
                <a:t>Das Gegenteil von einem Wort nennt man auch </a:t>
              </a:r>
              <a:r>
                <a:rPr lang="de-DE" b="1" dirty="0"/>
                <a:t>Antonym</a:t>
              </a:r>
              <a:r>
                <a:rPr lang="de-DE" dirty="0"/>
                <a:t>. Was könnte ein Antonym von Mut sein?</a:t>
              </a:r>
            </a:p>
          </p:txBody>
        </p:sp>
        <p:pic>
          <p:nvPicPr>
            <p:cNvPr id="12" name="Grafik 11" descr="Hilfe">
              <a:extLst>
                <a:ext uri="{FF2B5EF4-FFF2-40B4-BE49-F238E27FC236}">
                  <a16:creationId xmlns:a16="http://schemas.microsoft.com/office/drawing/2014/main" id="{2DADDD62-4F2E-4A98-8EB7-2629EC92937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1257999" y="5572232"/>
              <a:ext cx="1154761" cy="1154761"/>
            </a:xfrm>
            <a:prstGeom prst="rect">
              <a:avLst/>
            </a:prstGeom>
          </p:spPr>
        </p:pic>
      </p:grpSp>
      <p:grpSp>
        <p:nvGrpSpPr>
          <p:cNvPr id="6" name="Gruppieren 5">
            <a:extLst>
              <a:ext uri="{FF2B5EF4-FFF2-40B4-BE49-F238E27FC236}">
                <a16:creationId xmlns:a16="http://schemas.microsoft.com/office/drawing/2014/main" id="{CE96DA83-11FE-48BC-8025-DB29BD2EF165}"/>
              </a:ext>
            </a:extLst>
          </p:cNvPr>
          <p:cNvGrpSpPr/>
          <p:nvPr/>
        </p:nvGrpSpPr>
        <p:grpSpPr>
          <a:xfrm>
            <a:off x="7226423" y="3532819"/>
            <a:ext cx="3707578" cy="3325181"/>
            <a:chOff x="7226423" y="3532819"/>
            <a:chExt cx="3707578" cy="3325181"/>
          </a:xfrm>
        </p:grpSpPr>
        <p:pic>
          <p:nvPicPr>
            <p:cNvPr id="10" name="Grafik 9">
              <a:extLst>
                <a:ext uri="{FF2B5EF4-FFF2-40B4-BE49-F238E27FC236}">
                  <a16:creationId xmlns:a16="http://schemas.microsoft.com/office/drawing/2014/main" id="{6F70F451-6A7E-482F-8FA1-0985C83D850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/>
            <a:srcRect l="30074" t="28279" r="44878" b="23236"/>
            <a:stretch/>
          </p:blipFill>
          <p:spPr>
            <a:xfrm>
              <a:off x="7880083" y="3532819"/>
              <a:ext cx="3053918" cy="3325181"/>
            </a:xfrm>
            <a:prstGeom prst="rect">
              <a:avLst/>
            </a:prstGeom>
          </p:spPr>
        </p:pic>
        <p:cxnSp>
          <p:nvCxnSpPr>
            <p:cNvPr id="14" name="Gerade Verbindung mit Pfeil 13">
              <a:extLst>
                <a:ext uri="{FF2B5EF4-FFF2-40B4-BE49-F238E27FC236}">
                  <a16:creationId xmlns:a16="http://schemas.microsoft.com/office/drawing/2014/main" id="{DA92ABBF-15CE-45CA-9765-5092A145F611}"/>
                </a:ext>
              </a:extLst>
            </p:cNvPr>
            <p:cNvCxnSpPr/>
            <p:nvPr/>
          </p:nvCxnSpPr>
          <p:spPr>
            <a:xfrm>
              <a:off x="7226423" y="4935984"/>
              <a:ext cx="1237030" cy="753564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947365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21813C2-986F-489C-BA4A-2F4381F327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de-DE" dirty="0"/>
              <a:t>Herkunft - Etymologie</a:t>
            </a:r>
          </a:p>
        </p:txBody>
      </p:sp>
      <p:pic>
        <p:nvPicPr>
          <p:cNvPr id="5" name="Inhaltsplatzhalter 4">
            <a:extLst>
              <a:ext uri="{FF2B5EF4-FFF2-40B4-BE49-F238E27FC236}">
                <a16:creationId xmlns:a16="http://schemas.microsoft.com/office/drawing/2014/main" id="{DBAF1170-FE8C-4DC0-BBD6-20EAC5DC287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5871" y="2221163"/>
            <a:ext cx="7079593" cy="1463167"/>
          </a:xfrm>
        </p:spPr>
      </p:pic>
      <p:grpSp>
        <p:nvGrpSpPr>
          <p:cNvPr id="3" name="Gruppieren 2">
            <a:extLst>
              <a:ext uri="{FF2B5EF4-FFF2-40B4-BE49-F238E27FC236}">
                <a16:creationId xmlns:a16="http://schemas.microsoft.com/office/drawing/2014/main" id="{0884A147-FA7A-42A7-A9CF-7588E0D8CD94}"/>
              </a:ext>
            </a:extLst>
          </p:cNvPr>
          <p:cNvGrpSpPr/>
          <p:nvPr/>
        </p:nvGrpSpPr>
        <p:grpSpPr>
          <a:xfrm>
            <a:off x="1156979" y="4433317"/>
            <a:ext cx="7776907" cy="1285783"/>
            <a:chOff x="1156979" y="4433317"/>
            <a:chExt cx="6423720" cy="1285783"/>
          </a:xfrm>
        </p:grpSpPr>
        <p:pic>
          <p:nvPicPr>
            <p:cNvPr id="6" name="Grafik 5" descr="Glühlampe">
              <a:extLst>
                <a:ext uri="{FF2B5EF4-FFF2-40B4-BE49-F238E27FC236}">
                  <a16:creationId xmlns:a16="http://schemas.microsoft.com/office/drawing/2014/main" id="{2F9422FC-66F8-4FF3-80BB-0D413A6C602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1156979" y="4433317"/>
              <a:ext cx="1141560" cy="1285783"/>
            </a:xfrm>
            <a:prstGeom prst="rect">
              <a:avLst/>
            </a:prstGeom>
          </p:spPr>
        </p:pic>
        <p:sp>
          <p:nvSpPr>
            <p:cNvPr id="7" name="Textfeld 6">
              <a:extLst>
                <a:ext uri="{FF2B5EF4-FFF2-40B4-BE49-F238E27FC236}">
                  <a16:creationId xmlns:a16="http://schemas.microsoft.com/office/drawing/2014/main" id="{0820696C-2857-45F1-8AA8-09AF20503489}"/>
                </a:ext>
              </a:extLst>
            </p:cNvPr>
            <p:cNvSpPr txBox="1"/>
            <p:nvPr/>
          </p:nvSpPr>
          <p:spPr>
            <a:xfrm>
              <a:off x="2298539" y="4891542"/>
              <a:ext cx="528216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dirty="0"/>
                <a:t>Für Interessierte: Es gibt auch </a:t>
              </a:r>
              <a:r>
                <a:rPr lang="de-DE" dirty="0" err="1"/>
                <a:t>Etymologiewörterbücher</a:t>
              </a:r>
              <a:r>
                <a:rPr lang="de-DE" dirty="0"/>
                <a:t>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4255696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3041A62-FB2D-46CA-B1FE-EBCF93F38B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de-DE" dirty="0"/>
              <a:t>Die 4 Fälle </a:t>
            </a:r>
          </a:p>
        </p:txBody>
      </p:sp>
      <p:pic>
        <p:nvPicPr>
          <p:cNvPr id="9" name="Inhaltsplatzhalter 8">
            <a:extLst>
              <a:ext uri="{FF2B5EF4-FFF2-40B4-BE49-F238E27FC236}">
                <a16:creationId xmlns:a16="http://schemas.microsoft.com/office/drawing/2014/main" id="{1DD6D05F-4BE3-4C42-84A4-7A6E0660C48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134"/>
          <a:stretch/>
        </p:blipFill>
        <p:spPr>
          <a:xfrm>
            <a:off x="577378" y="1911345"/>
            <a:ext cx="4018953" cy="4037968"/>
          </a:xfrm>
        </p:spPr>
      </p:pic>
      <p:grpSp>
        <p:nvGrpSpPr>
          <p:cNvPr id="3" name="Gruppieren 2">
            <a:extLst>
              <a:ext uri="{FF2B5EF4-FFF2-40B4-BE49-F238E27FC236}">
                <a16:creationId xmlns:a16="http://schemas.microsoft.com/office/drawing/2014/main" id="{A25E39A4-456D-4F59-B814-7F3A3FA59591}"/>
              </a:ext>
            </a:extLst>
          </p:cNvPr>
          <p:cNvGrpSpPr/>
          <p:nvPr/>
        </p:nvGrpSpPr>
        <p:grpSpPr>
          <a:xfrm>
            <a:off x="5230843" y="3227958"/>
            <a:ext cx="4374302" cy="1442852"/>
            <a:chOff x="5230843" y="3227958"/>
            <a:chExt cx="4374302" cy="1442852"/>
          </a:xfrm>
        </p:grpSpPr>
        <p:sp>
          <p:nvSpPr>
            <p:cNvPr id="10" name="Textfeld 9">
              <a:extLst>
                <a:ext uri="{FF2B5EF4-FFF2-40B4-BE49-F238E27FC236}">
                  <a16:creationId xmlns:a16="http://schemas.microsoft.com/office/drawing/2014/main" id="{66B62D0C-3C39-4D87-BDF3-3E33D755115F}"/>
                </a:ext>
              </a:extLst>
            </p:cNvPr>
            <p:cNvSpPr txBox="1"/>
            <p:nvPr/>
          </p:nvSpPr>
          <p:spPr>
            <a:xfrm>
              <a:off x="6673695" y="3424414"/>
              <a:ext cx="2931450" cy="923330"/>
            </a:xfrm>
            <a:prstGeom prst="rect">
              <a:avLst/>
            </a:prstGeom>
            <a:noFill/>
            <a:ln>
              <a:solidFill>
                <a:schemeClr val="accent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de-DE" dirty="0"/>
                <a:t>Mut ist ein Singularwort, das heißt es gibt keine Mehrzahl (Plural). </a:t>
              </a:r>
            </a:p>
          </p:txBody>
        </p:sp>
        <p:pic>
          <p:nvPicPr>
            <p:cNvPr id="11" name="Grafik 10" descr="Glühlampe">
              <a:extLst>
                <a:ext uri="{FF2B5EF4-FFF2-40B4-BE49-F238E27FC236}">
                  <a16:creationId xmlns:a16="http://schemas.microsoft.com/office/drawing/2014/main" id="{94352902-9C94-4E15-90B7-ECB3299F8AA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5230843" y="3227958"/>
              <a:ext cx="1442852" cy="1442852"/>
            </a:xfrm>
            <a:prstGeom prst="rect">
              <a:avLst/>
            </a:prstGeom>
          </p:spPr>
        </p:pic>
      </p:grpSp>
      <p:sp>
        <p:nvSpPr>
          <p:cNvPr id="12" name="Legende: Linie 11">
            <a:extLst>
              <a:ext uri="{FF2B5EF4-FFF2-40B4-BE49-F238E27FC236}">
                <a16:creationId xmlns:a16="http://schemas.microsoft.com/office/drawing/2014/main" id="{20DA43D3-36D5-4F5B-857E-40BFA059A545}"/>
              </a:ext>
            </a:extLst>
          </p:cNvPr>
          <p:cNvSpPr/>
          <p:nvPr/>
        </p:nvSpPr>
        <p:spPr>
          <a:xfrm>
            <a:off x="3799643" y="2112885"/>
            <a:ext cx="2719528" cy="621437"/>
          </a:xfrm>
          <a:prstGeom prst="borderCallout1">
            <a:avLst>
              <a:gd name="adj1" fmla="val 51607"/>
              <a:gd name="adj2" fmla="val 481"/>
              <a:gd name="adj3" fmla="val 135357"/>
              <a:gd name="adj4" fmla="val -28540"/>
            </a:avLst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lateinisch für Einzahl</a:t>
            </a:r>
          </a:p>
        </p:txBody>
      </p:sp>
      <p:grpSp>
        <p:nvGrpSpPr>
          <p:cNvPr id="4" name="Gruppieren 3">
            <a:extLst>
              <a:ext uri="{FF2B5EF4-FFF2-40B4-BE49-F238E27FC236}">
                <a16:creationId xmlns:a16="http://schemas.microsoft.com/office/drawing/2014/main" id="{8D890669-AF6F-445A-B986-8947924C7D66}"/>
              </a:ext>
            </a:extLst>
          </p:cNvPr>
          <p:cNvGrpSpPr/>
          <p:nvPr/>
        </p:nvGrpSpPr>
        <p:grpSpPr>
          <a:xfrm>
            <a:off x="5378266" y="4794552"/>
            <a:ext cx="4226879" cy="1154761"/>
            <a:chOff x="5378266" y="4794552"/>
            <a:chExt cx="4226879" cy="1154761"/>
          </a:xfrm>
        </p:grpSpPr>
        <p:pic>
          <p:nvPicPr>
            <p:cNvPr id="13" name="Grafik 12" descr="Hilfe">
              <a:extLst>
                <a:ext uri="{FF2B5EF4-FFF2-40B4-BE49-F238E27FC236}">
                  <a16:creationId xmlns:a16="http://schemas.microsoft.com/office/drawing/2014/main" id="{5036C0A2-B3AA-441A-A40F-D1F6D23F622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5378266" y="4794552"/>
              <a:ext cx="1154761" cy="1154761"/>
            </a:xfrm>
            <a:prstGeom prst="rect">
              <a:avLst/>
            </a:prstGeom>
          </p:spPr>
        </p:pic>
        <p:sp>
          <p:nvSpPr>
            <p:cNvPr id="14" name="Textfeld 13">
              <a:extLst>
                <a:ext uri="{FF2B5EF4-FFF2-40B4-BE49-F238E27FC236}">
                  <a16:creationId xmlns:a16="http://schemas.microsoft.com/office/drawing/2014/main" id="{7F9FF51A-EB56-4258-AA14-84848F6230A9}"/>
                </a:ext>
              </a:extLst>
            </p:cNvPr>
            <p:cNvSpPr txBox="1"/>
            <p:nvPr/>
          </p:nvSpPr>
          <p:spPr>
            <a:xfrm>
              <a:off x="6673695" y="4948008"/>
              <a:ext cx="2931450" cy="646331"/>
            </a:xfrm>
            <a:prstGeom prst="rect">
              <a:avLst/>
            </a:prstGeom>
            <a:noFill/>
            <a:ln>
              <a:solidFill>
                <a:schemeClr val="accent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de-DE" dirty="0"/>
                <a:t>Fallen Ihnen andere Singularwörter ein?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6143791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C30B5F9-A839-4440-A696-C708C6C3B3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5" name="Inhaltsplatzhalter 4">
            <a:extLst>
              <a:ext uri="{FF2B5EF4-FFF2-40B4-BE49-F238E27FC236}">
                <a16:creationId xmlns:a16="http://schemas.microsoft.com/office/drawing/2014/main" id="{0A518680-F509-438C-AAD7-1312917517E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058" y="609600"/>
            <a:ext cx="6848982" cy="4776263"/>
          </a:xfrm>
        </p:spPr>
      </p:pic>
      <p:sp>
        <p:nvSpPr>
          <p:cNvPr id="6" name="Legende: Linie 5">
            <a:extLst>
              <a:ext uri="{FF2B5EF4-FFF2-40B4-BE49-F238E27FC236}">
                <a16:creationId xmlns:a16="http://schemas.microsoft.com/office/drawing/2014/main" id="{6F7FDC53-5E17-4AED-B387-29893E698240}"/>
              </a:ext>
            </a:extLst>
          </p:cNvPr>
          <p:cNvSpPr/>
          <p:nvPr/>
        </p:nvSpPr>
        <p:spPr>
          <a:xfrm>
            <a:off x="7058076" y="1225311"/>
            <a:ext cx="4456590" cy="3086770"/>
          </a:xfrm>
          <a:prstGeom prst="borderCallout1">
            <a:avLst>
              <a:gd name="adj1" fmla="val 55232"/>
              <a:gd name="adj2" fmla="val 0"/>
              <a:gd name="adj3" fmla="val 27018"/>
              <a:gd name="adj4" fmla="val -26752"/>
            </a:avLst>
          </a:prstGeom>
          <a:solidFill>
            <a:srgbClr val="DCDC00"/>
          </a:solidFill>
          <a:ln>
            <a:solidFill>
              <a:srgbClr val="A39E2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>
                <a:solidFill>
                  <a:schemeClr val="tx1"/>
                </a:solidFill>
              </a:rPr>
              <a:t>Wie gut man eine Sprache kann, wird nach dem Goethe Zertifikat so aufgeteilt:</a:t>
            </a:r>
          </a:p>
          <a:p>
            <a:pPr algn="ctr"/>
            <a:endParaRPr lang="de-DE" dirty="0">
              <a:solidFill>
                <a:schemeClr val="tx1"/>
              </a:solidFill>
            </a:endParaRPr>
          </a:p>
          <a:p>
            <a:r>
              <a:rPr lang="de-DE" dirty="0">
                <a:solidFill>
                  <a:schemeClr val="tx1"/>
                </a:solidFill>
              </a:rPr>
              <a:t>A0: keinerlei Kenntnisse</a:t>
            </a:r>
            <a:br>
              <a:rPr lang="de-DE" dirty="0">
                <a:solidFill>
                  <a:schemeClr val="tx1"/>
                </a:solidFill>
              </a:rPr>
            </a:br>
            <a:r>
              <a:rPr lang="de-DE" dirty="0">
                <a:solidFill>
                  <a:schemeClr val="tx1"/>
                </a:solidFill>
              </a:rPr>
              <a:t>A1: Anfänger</a:t>
            </a:r>
            <a:br>
              <a:rPr lang="de-DE" dirty="0">
                <a:solidFill>
                  <a:schemeClr val="tx1"/>
                </a:solidFill>
              </a:rPr>
            </a:br>
            <a:r>
              <a:rPr lang="de-DE" dirty="0">
                <a:solidFill>
                  <a:schemeClr val="tx1"/>
                </a:solidFill>
              </a:rPr>
              <a:t>A2: Grundkenntnisse</a:t>
            </a:r>
          </a:p>
          <a:p>
            <a:r>
              <a:rPr lang="de-DE" dirty="0">
                <a:solidFill>
                  <a:schemeClr val="tx1"/>
                </a:solidFill>
              </a:rPr>
              <a:t>B1: Fortgeschrittene Kenntnisse</a:t>
            </a:r>
          </a:p>
          <a:p>
            <a:r>
              <a:rPr lang="de-DE" dirty="0">
                <a:solidFill>
                  <a:schemeClr val="tx1"/>
                </a:solidFill>
              </a:rPr>
              <a:t>B2: Höher Fortgeschrittene Kenntnisse</a:t>
            </a:r>
          </a:p>
          <a:p>
            <a:r>
              <a:rPr lang="de-DE" dirty="0">
                <a:solidFill>
                  <a:schemeClr val="tx1"/>
                </a:solidFill>
              </a:rPr>
              <a:t>C1: Gehobenes Niveau</a:t>
            </a:r>
          </a:p>
          <a:p>
            <a:r>
              <a:rPr lang="de-DE" dirty="0">
                <a:solidFill>
                  <a:schemeClr val="tx1"/>
                </a:solidFill>
              </a:rPr>
              <a:t>C2: fast Muttersprachler</a:t>
            </a:r>
          </a:p>
        </p:txBody>
      </p:sp>
      <p:sp>
        <p:nvSpPr>
          <p:cNvPr id="8" name="Legende: Linie 7">
            <a:extLst>
              <a:ext uri="{FF2B5EF4-FFF2-40B4-BE49-F238E27FC236}">
                <a16:creationId xmlns:a16="http://schemas.microsoft.com/office/drawing/2014/main" id="{ADC516AE-92F4-40D8-92E1-81BE69499DAC}"/>
              </a:ext>
            </a:extLst>
          </p:cNvPr>
          <p:cNvSpPr/>
          <p:nvPr/>
        </p:nvSpPr>
        <p:spPr>
          <a:xfrm>
            <a:off x="2487903" y="3606991"/>
            <a:ext cx="3396043" cy="1211726"/>
          </a:xfrm>
          <a:prstGeom prst="borderCallout1">
            <a:avLst>
              <a:gd name="adj1" fmla="val 52037"/>
              <a:gd name="adj2" fmla="val 1140"/>
              <a:gd name="adj3" fmla="val 79347"/>
              <a:gd name="adj4" fmla="val -31862"/>
            </a:avLst>
          </a:prstGeom>
          <a:solidFill>
            <a:srgbClr val="A39E26"/>
          </a:solidFill>
          <a:ln>
            <a:solidFill>
              <a:srgbClr val="A39E2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>
                <a:solidFill>
                  <a:schemeClr val="tx1"/>
                </a:solidFill>
              </a:rPr>
              <a:t>Klickt man auf den Lautsprecher, sagt einem eine Stimme das Wort vor.</a:t>
            </a:r>
          </a:p>
        </p:txBody>
      </p:sp>
      <p:grpSp>
        <p:nvGrpSpPr>
          <p:cNvPr id="4" name="Gruppieren 3">
            <a:extLst>
              <a:ext uri="{FF2B5EF4-FFF2-40B4-BE49-F238E27FC236}">
                <a16:creationId xmlns:a16="http://schemas.microsoft.com/office/drawing/2014/main" id="{45185F6B-00B2-496B-9584-4DA535ABEEF8}"/>
              </a:ext>
            </a:extLst>
          </p:cNvPr>
          <p:cNvGrpSpPr/>
          <p:nvPr/>
        </p:nvGrpSpPr>
        <p:grpSpPr>
          <a:xfrm>
            <a:off x="1129175" y="5619565"/>
            <a:ext cx="8144827" cy="1191582"/>
            <a:chOff x="1129175" y="5619565"/>
            <a:chExt cx="8144827" cy="1191582"/>
          </a:xfrm>
        </p:grpSpPr>
        <p:sp>
          <p:nvSpPr>
            <p:cNvPr id="7" name="Legende: Linie 6">
              <a:extLst>
                <a:ext uri="{FF2B5EF4-FFF2-40B4-BE49-F238E27FC236}">
                  <a16:creationId xmlns:a16="http://schemas.microsoft.com/office/drawing/2014/main" id="{48A8732E-2E45-4EF2-AE2A-85C10A2A9DD3}"/>
                </a:ext>
              </a:extLst>
            </p:cNvPr>
            <p:cNvSpPr/>
            <p:nvPr/>
          </p:nvSpPr>
          <p:spPr>
            <a:xfrm>
              <a:off x="2352582" y="5734975"/>
              <a:ext cx="6921420" cy="1076172"/>
            </a:xfrm>
            <a:prstGeom prst="borderCallout1">
              <a:avLst>
                <a:gd name="adj1" fmla="val 52037"/>
                <a:gd name="adj2" fmla="val 50"/>
                <a:gd name="adj3" fmla="val -54203"/>
                <a:gd name="adj4" fmla="val -13364"/>
              </a:avLst>
            </a:prstGeom>
            <a:noFill/>
            <a:ln>
              <a:solidFill>
                <a:srgbClr val="84177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b="1" dirty="0">
                  <a:solidFill>
                    <a:srgbClr val="222222"/>
                  </a:solidFill>
                  <a:latin typeface="Arial" panose="020B0604020202020204" pitchFamily="34" charset="0"/>
                </a:rPr>
                <a:t>  [</a:t>
              </a:r>
              <a:r>
                <a:rPr lang="de-DE" b="1" dirty="0" err="1">
                  <a:solidFill>
                    <a:srgbClr val="222222"/>
                  </a:solidFill>
                  <a:latin typeface="DejaVu Sans"/>
                </a:rPr>
                <a:t>muːt</a:t>
              </a:r>
              <a:r>
                <a:rPr lang="de-DE" b="1" dirty="0">
                  <a:solidFill>
                    <a:srgbClr val="222222"/>
                  </a:solidFill>
                  <a:latin typeface="Arial" panose="020B0604020202020204" pitchFamily="34" charset="0"/>
                </a:rPr>
                <a:t>]</a:t>
              </a:r>
              <a:endParaRPr lang="de-DE" b="1" dirty="0"/>
            </a:p>
            <a:p>
              <a:pPr algn="r"/>
              <a:r>
                <a:rPr lang="de-DE" dirty="0">
                  <a:solidFill>
                    <a:schemeClr val="tx1"/>
                  </a:solidFill>
                </a:rPr>
                <a:t>Oft stehen Zeichen in einer eckigen Klammer, das nennt sich IPA - Lautschrift. Ein Alphabet, wie Laute ausgesprochen werden.</a:t>
              </a:r>
            </a:p>
          </p:txBody>
        </p:sp>
        <p:pic>
          <p:nvPicPr>
            <p:cNvPr id="10" name="Grafik 9" descr="Glühlampe">
              <a:extLst>
                <a:ext uri="{FF2B5EF4-FFF2-40B4-BE49-F238E27FC236}">
                  <a16:creationId xmlns:a16="http://schemas.microsoft.com/office/drawing/2014/main" id="{E8ED1979-F156-4AE1-BBCA-34761BF65BA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1129175" y="5619565"/>
              <a:ext cx="1098936" cy="109893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7472190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2148ACB-B5B7-41B3-A303-0603788FA5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0297" y="378780"/>
            <a:ext cx="8596668" cy="1320800"/>
          </a:xfrm>
        </p:spPr>
        <p:txBody>
          <a:bodyPr/>
          <a:lstStyle/>
          <a:p>
            <a:pPr algn="ctr"/>
            <a:r>
              <a:rPr lang="de-DE" dirty="0"/>
              <a:t>Worte, die häufig mit Mut vorkommen</a:t>
            </a:r>
          </a:p>
        </p:txBody>
      </p:sp>
      <p:pic>
        <p:nvPicPr>
          <p:cNvPr id="5" name="Inhaltsplatzhalter 4">
            <a:extLst>
              <a:ext uri="{FF2B5EF4-FFF2-40B4-BE49-F238E27FC236}">
                <a16:creationId xmlns:a16="http://schemas.microsoft.com/office/drawing/2014/main" id="{FB991F77-6C5A-4FCE-8562-1A88D79385B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3939" y="1287755"/>
            <a:ext cx="6916522" cy="5127524"/>
          </a:xfrm>
        </p:spPr>
      </p:pic>
    </p:spTree>
    <p:extLst>
      <p:ext uri="{BB962C8B-B14F-4D97-AF65-F5344CB8AC3E}">
        <p14:creationId xmlns:p14="http://schemas.microsoft.com/office/powerpoint/2010/main" val="340212256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5">
            <a:extLst>
              <a:ext uri="{FF2B5EF4-FFF2-40B4-BE49-F238E27FC236}">
                <a16:creationId xmlns:a16="http://schemas.microsoft.com/office/drawing/2014/main" id="{CC6A6A3F-5EE4-41AE-B3CA-42EB6035D0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de-AT" dirty="0"/>
              <a:t>Seien sie mutig! – Jetzt sind Sie dran!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C86AC45A-71EE-46F8-A1D5-154B6BC5EEC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lnSpc>
                <a:spcPct val="150000"/>
              </a:lnSpc>
              <a:buNone/>
            </a:pPr>
            <a:r>
              <a:rPr lang="de-DE" dirty="0"/>
              <a:t>Arbeiten Sie mit dem Online-Duden und recherchieren Sie zum Begriff „Willenskraft“. Hierzu steht Ihnen das „</a:t>
            </a:r>
            <a:r>
              <a:rPr lang="de-DE" b="1" dirty="0" err="1"/>
              <a:t>Arbeitsblatt_Arbeiten</a:t>
            </a:r>
            <a:r>
              <a:rPr lang="de-DE" b="1" dirty="0"/>
              <a:t> mit dem Online-Duden</a:t>
            </a:r>
            <a:r>
              <a:rPr lang="de-DE" dirty="0"/>
              <a:t>“ zur Verfügung.</a:t>
            </a:r>
            <a:br>
              <a:rPr lang="de-DE" dirty="0"/>
            </a:br>
            <a:endParaRPr lang="de-DE" dirty="0"/>
          </a:p>
          <a:p>
            <a:pPr marL="0" indent="0" algn="ctr">
              <a:buNone/>
            </a:pPr>
            <a:r>
              <a:rPr lang="de-DE" sz="3200" dirty="0">
                <a:solidFill>
                  <a:srgbClr val="841770"/>
                </a:solidFill>
              </a:rPr>
              <a:t>Viel Freude beim Arbeiten!</a:t>
            </a:r>
            <a:endParaRPr lang="de-AT" sz="3200" dirty="0">
              <a:solidFill>
                <a:srgbClr val="841770"/>
              </a:solidFill>
            </a:endParaRPr>
          </a:p>
        </p:txBody>
      </p:sp>
      <p:pic>
        <p:nvPicPr>
          <p:cNvPr id="4" name="Grafik 3" descr="Geöffnetes Buch">
            <a:extLst>
              <a:ext uri="{FF2B5EF4-FFF2-40B4-BE49-F238E27FC236}">
                <a16:creationId xmlns:a16="http://schemas.microsoft.com/office/drawing/2014/main" id="{B0D3D263-DA78-4A39-BC86-4F9288BEF0E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043996" y="4765095"/>
            <a:ext cx="914400" cy="914400"/>
          </a:xfrm>
          <a:prstGeom prst="rect">
            <a:avLst/>
          </a:prstGeom>
        </p:spPr>
      </p:pic>
      <p:pic>
        <p:nvPicPr>
          <p:cNvPr id="5" name="Grafik 4" descr="Lachendes Gesicht ohne Füllung">
            <a:extLst>
              <a:ext uri="{FF2B5EF4-FFF2-40B4-BE49-F238E27FC236}">
                <a16:creationId xmlns:a16="http://schemas.microsoft.com/office/drawing/2014/main" id="{A48D1820-D159-4926-9851-B4C8F969C76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596935" y="4765095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9190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77416F2-2FC2-4A11-ADF4-E8F5C56499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983896"/>
            <a:ext cx="8596668" cy="1320800"/>
          </a:xfrm>
        </p:spPr>
        <p:txBody>
          <a:bodyPr/>
          <a:lstStyle/>
          <a:p>
            <a:pPr algn="ctr"/>
            <a:r>
              <a:rPr lang="de-DE" dirty="0"/>
              <a:t>MUT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42778D5F-88DB-4D1F-9FB3-54458A1C19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58063" y="2133956"/>
            <a:ext cx="7206037" cy="1159660"/>
          </a:xfrm>
        </p:spPr>
        <p:txBody>
          <a:bodyPr>
            <a:noAutofit/>
          </a:bodyPr>
          <a:lstStyle/>
          <a:p>
            <a:pPr>
              <a:buClr>
                <a:srgbClr val="A39E23"/>
              </a:buClr>
            </a:pPr>
            <a:r>
              <a:rPr lang="de-DE" sz="5400" dirty="0">
                <a:solidFill>
                  <a:schemeClr val="tx1"/>
                </a:solidFill>
              </a:rPr>
              <a:t>  Lernfeld: Sprache</a:t>
            </a: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ABDCEA0C-388A-4C55-BFD6-901EADA0381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3658"/>
            <a:ext cx="3309768" cy="523783"/>
          </a:xfrm>
          <a:prstGeom prst="rect">
            <a:avLst/>
          </a:prstGeom>
        </p:spPr>
      </p:pic>
      <p:pic>
        <p:nvPicPr>
          <p:cNvPr id="6" name="Grafik 5" descr="Glühbirne und Stift">
            <a:extLst>
              <a:ext uri="{FF2B5EF4-FFF2-40B4-BE49-F238E27FC236}">
                <a16:creationId xmlns:a16="http://schemas.microsoft.com/office/drawing/2014/main" id="{AD72CD59-C883-4C14-87FB-BB6728830D7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305670" y="3708647"/>
            <a:ext cx="2078854" cy="2078854"/>
          </a:xfrm>
          <a:prstGeom prst="rect">
            <a:avLst/>
          </a:prstGeom>
        </p:spPr>
      </p:pic>
      <p:pic>
        <p:nvPicPr>
          <p:cNvPr id="8" name="Grafik 7" descr="Bleistift">
            <a:extLst>
              <a:ext uri="{FF2B5EF4-FFF2-40B4-BE49-F238E27FC236}">
                <a16:creationId xmlns:a16="http://schemas.microsoft.com/office/drawing/2014/main" id="{892098E1-0CC7-4B9D-9C08-165F1E1EF9F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2437661" y="4116098"/>
            <a:ext cx="914400" cy="914400"/>
          </a:xfrm>
          <a:prstGeom prst="rect">
            <a:avLst/>
          </a:prstGeom>
        </p:spPr>
      </p:pic>
      <p:pic>
        <p:nvPicPr>
          <p:cNvPr id="10" name="Grafik 9" descr="Bücher">
            <a:extLst>
              <a:ext uri="{FF2B5EF4-FFF2-40B4-BE49-F238E27FC236}">
                <a16:creationId xmlns:a16="http://schemas.microsoft.com/office/drawing/2014/main" id="{9EF3682A-511B-4135-B5B7-2FB0D87484D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7377343" y="4116098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287293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AF53A82-6B9E-4F77-B7E4-3C42B886B8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3765" y="432047"/>
            <a:ext cx="8596668" cy="1320800"/>
          </a:xfrm>
        </p:spPr>
        <p:txBody>
          <a:bodyPr>
            <a:normAutofit/>
          </a:bodyPr>
          <a:lstStyle/>
          <a:p>
            <a:pPr algn="ctr"/>
            <a:r>
              <a:rPr lang="de-DE" dirty="0"/>
              <a:t>Arbeiten mit dem </a:t>
            </a:r>
            <a:r>
              <a:rPr lang="de-DE" b="1" dirty="0"/>
              <a:t>Duden</a:t>
            </a:r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67E8C4F9-B989-4AC7-B2A9-DB439638F99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0024" t="15663" r="22015" b="10680"/>
          <a:stretch/>
        </p:blipFill>
        <p:spPr>
          <a:xfrm>
            <a:off x="2202938" y="1092447"/>
            <a:ext cx="7066625" cy="5051394"/>
          </a:xfrm>
          <a:prstGeom prst="rect">
            <a:avLst/>
          </a:prstGeom>
        </p:spPr>
      </p:pic>
      <p:sp>
        <p:nvSpPr>
          <p:cNvPr id="7" name="Titel 1">
            <a:extLst>
              <a:ext uri="{FF2B5EF4-FFF2-40B4-BE49-F238E27FC236}">
                <a16:creationId xmlns:a16="http://schemas.microsoft.com/office/drawing/2014/main" id="{147279AD-F429-4EDC-9052-FEA5999DCBC0}"/>
              </a:ext>
            </a:extLst>
          </p:cNvPr>
          <p:cNvSpPr txBox="1">
            <a:spLocks/>
          </p:cNvSpPr>
          <p:nvPr/>
        </p:nvSpPr>
        <p:spPr>
          <a:xfrm>
            <a:off x="482026" y="337844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endParaRPr lang="de-DE" dirty="0"/>
          </a:p>
        </p:txBody>
      </p:sp>
      <p:sp>
        <p:nvSpPr>
          <p:cNvPr id="3" name="Rechteck 2">
            <a:extLst>
              <a:ext uri="{FF2B5EF4-FFF2-40B4-BE49-F238E27FC236}">
                <a16:creationId xmlns:a16="http://schemas.microsoft.com/office/drawing/2014/main" id="{2837F221-4C52-40A7-B251-B51269ED6E59}"/>
              </a:ext>
            </a:extLst>
          </p:cNvPr>
          <p:cNvSpPr/>
          <p:nvPr/>
        </p:nvSpPr>
        <p:spPr>
          <a:xfrm>
            <a:off x="4793942" y="4065973"/>
            <a:ext cx="2006353" cy="37286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8" name="Rechteck 7">
            <a:extLst>
              <a:ext uri="{FF2B5EF4-FFF2-40B4-BE49-F238E27FC236}">
                <a16:creationId xmlns:a16="http://schemas.microsoft.com/office/drawing/2014/main" id="{2F2E548F-3B6E-4C0C-807B-01E5976155C5}"/>
              </a:ext>
            </a:extLst>
          </p:cNvPr>
          <p:cNvSpPr/>
          <p:nvPr/>
        </p:nvSpPr>
        <p:spPr>
          <a:xfrm>
            <a:off x="5894773" y="4218373"/>
            <a:ext cx="612559" cy="50454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6647694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BE08EA2-B02C-4A00-8330-C4A2FDC3C7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14685" y="609600"/>
            <a:ext cx="8596668" cy="1320800"/>
          </a:xfrm>
        </p:spPr>
        <p:txBody>
          <a:bodyPr/>
          <a:lstStyle/>
          <a:p>
            <a:r>
              <a:rPr lang="de-DE" dirty="0"/>
              <a:t>Der Duden: mehr als nur ein Wörterbuch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49572F72-E475-4B0A-8BDC-9920819D6A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4579" y="2046426"/>
            <a:ext cx="8596668" cy="3880773"/>
          </a:xfrm>
        </p:spPr>
        <p:txBody>
          <a:bodyPr/>
          <a:lstStyle/>
          <a:p>
            <a:r>
              <a:rPr lang="de-DE" dirty="0"/>
              <a:t>Standardwerk der deutschen Sprache</a:t>
            </a:r>
          </a:p>
          <a:p>
            <a:r>
              <a:rPr lang="de-DE" dirty="0"/>
              <a:t>digital und analog</a:t>
            </a:r>
          </a:p>
          <a:p>
            <a:pPr marL="0" indent="0">
              <a:buNone/>
            </a:pPr>
            <a:endParaRPr lang="de-DE" dirty="0"/>
          </a:p>
          <a:p>
            <a:pPr marL="0" indent="0">
              <a:buNone/>
            </a:pPr>
            <a:endParaRPr lang="de-DE" dirty="0"/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3A468BA5-C297-4479-910A-A361E77CCFA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4274" y="1611064"/>
            <a:ext cx="3237101" cy="4316135"/>
          </a:xfrm>
          <a:prstGeom prst="rect">
            <a:avLst/>
          </a:prstGeom>
        </p:spPr>
      </p:pic>
      <p:pic>
        <p:nvPicPr>
          <p:cNvPr id="6" name="Grafik 5">
            <a:extLst>
              <a:ext uri="{FF2B5EF4-FFF2-40B4-BE49-F238E27FC236}">
                <a16:creationId xmlns:a16="http://schemas.microsoft.com/office/drawing/2014/main" id="{DC5FF989-70A0-4909-BDE0-01F125F0F14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5696" r="1262" b="39935"/>
          <a:stretch/>
        </p:blipFill>
        <p:spPr>
          <a:xfrm>
            <a:off x="674579" y="3381886"/>
            <a:ext cx="5208233" cy="16131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975850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692ABC5-5263-46D4-9E09-8DE6EAD599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6009" y="2385134"/>
            <a:ext cx="8596668" cy="1320800"/>
          </a:xfrm>
        </p:spPr>
        <p:txBody>
          <a:bodyPr/>
          <a:lstStyle/>
          <a:p>
            <a:pPr algn="ctr"/>
            <a:r>
              <a:rPr lang="de-DE" dirty="0"/>
              <a:t>Mut im Duden</a:t>
            </a:r>
          </a:p>
        </p:txBody>
      </p:sp>
    </p:spTree>
    <p:extLst>
      <p:ext uri="{BB962C8B-B14F-4D97-AF65-F5344CB8AC3E}">
        <p14:creationId xmlns:p14="http://schemas.microsoft.com/office/powerpoint/2010/main" val="408411372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53374B1-DF68-4193-9596-4BA62BBC4D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60F3EA61-62D2-4B37-8964-5C7F4930607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C3054DCE-2469-4843-AA8B-DC3226807E0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078" t="10745" r="33811" b="8890"/>
          <a:stretch/>
        </p:blipFill>
        <p:spPr>
          <a:xfrm>
            <a:off x="541539" y="563238"/>
            <a:ext cx="7572652" cy="5511553"/>
          </a:xfrm>
          <a:prstGeom prst="rect">
            <a:avLst/>
          </a:prstGeom>
        </p:spPr>
      </p:pic>
      <p:sp>
        <p:nvSpPr>
          <p:cNvPr id="5" name="Ellipse 4">
            <a:extLst>
              <a:ext uri="{FF2B5EF4-FFF2-40B4-BE49-F238E27FC236}">
                <a16:creationId xmlns:a16="http://schemas.microsoft.com/office/drawing/2014/main" id="{095843E0-AE0C-4A66-85D2-AA7947D1F586}"/>
              </a:ext>
            </a:extLst>
          </p:cNvPr>
          <p:cNvSpPr/>
          <p:nvPr/>
        </p:nvSpPr>
        <p:spPr>
          <a:xfrm>
            <a:off x="159798" y="189883"/>
            <a:ext cx="9339309" cy="2160233"/>
          </a:xfrm>
          <a:prstGeom prst="ellipse">
            <a:avLst/>
          </a:prstGeom>
          <a:solidFill>
            <a:srgbClr val="841770">
              <a:alpha val="2902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cxnSp>
        <p:nvCxnSpPr>
          <p:cNvPr id="7" name="Gerade Verbindung mit Pfeil 6">
            <a:extLst>
              <a:ext uri="{FF2B5EF4-FFF2-40B4-BE49-F238E27FC236}">
                <a16:creationId xmlns:a16="http://schemas.microsoft.com/office/drawing/2014/main" id="{7E27F13D-0315-47DA-BAB9-A7036F9CC362}"/>
              </a:ext>
            </a:extLst>
          </p:cNvPr>
          <p:cNvCxnSpPr/>
          <p:nvPr/>
        </p:nvCxnSpPr>
        <p:spPr>
          <a:xfrm flipH="1">
            <a:off x="3693111" y="1811045"/>
            <a:ext cx="1260629" cy="0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739767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4">
            <a:extLst>
              <a:ext uri="{FF2B5EF4-FFF2-40B4-BE49-F238E27FC236}">
                <a16:creationId xmlns:a16="http://schemas.microsoft.com/office/drawing/2014/main" id="{97F3D18A-2B9F-48C2-A70C-F0C8129E2F9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5955" r="31699" b="6796"/>
          <a:stretch/>
        </p:blipFill>
        <p:spPr>
          <a:xfrm>
            <a:off x="852256" y="355106"/>
            <a:ext cx="8327254" cy="5983549"/>
          </a:xfrm>
          <a:prstGeom prst="rect">
            <a:avLst/>
          </a:prstGeom>
        </p:spPr>
      </p:pic>
      <p:grpSp>
        <p:nvGrpSpPr>
          <p:cNvPr id="4" name="Gruppieren 3">
            <a:extLst>
              <a:ext uri="{FF2B5EF4-FFF2-40B4-BE49-F238E27FC236}">
                <a16:creationId xmlns:a16="http://schemas.microsoft.com/office/drawing/2014/main" id="{51662D30-C781-41E4-A076-32819F59F1F0}"/>
              </a:ext>
            </a:extLst>
          </p:cNvPr>
          <p:cNvGrpSpPr/>
          <p:nvPr/>
        </p:nvGrpSpPr>
        <p:grpSpPr>
          <a:xfrm>
            <a:off x="914400" y="710214"/>
            <a:ext cx="1766656" cy="5203422"/>
            <a:chOff x="914400" y="710214"/>
            <a:chExt cx="1766656" cy="5203422"/>
          </a:xfrm>
        </p:grpSpPr>
        <p:sp>
          <p:nvSpPr>
            <p:cNvPr id="6" name="Rechteck 5">
              <a:extLst>
                <a:ext uri="{FF2B5EF4-FFF2-40B4-BE49-F238E27FC236}">
                  <a16:creationId xmlns:a16="http://schemas.microsoft.com/office/drawing/2014/main" id="{4A9FCBDC-C091-469F-BE94-264C5C2FAD48}"/>
                </a:ext>
              </a:extLst>
            </p:cNvPr>
            <p:cNvSpPr/>
            <p:nvPr/>
          </p:nvSpPr>
          <p:spPr>
            <a:xfrm>
              <a:off x="914400" y="710214"/>
              <a:ext cx="1544714" cy="3453413"/>
            </a:xfrm>
            <a:prstGeom prst="rect">
              <a:avLst/>
            </a:prstGeom>
            <a:solidFill>
              <a:srgbClr val="841770">
                <a:alpha val="16863"/>
              </a:srgb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7" name="Legende: Linie 6">
              <a:extLst>
                <a:ext uri="{FF2B5EF4-FFF2-40B4-BE49-F238E27FC236}">
                  <a16:creationId xmlns:a16="http://schemas.microsoft.com/office/drawing/2014/main" id="{B069D1C5-DF56-45DE-933C-495B61136F79}"/>
                </a:ext>
              </a:extLst>
            </p:cNvPr>
            <p:cNvSpPr/>
            <p:nvPr/>
          </p:nvSpPr>
          <p:spPr>
            <a:xfrm>
              <a:off x="1273945" y="4983700"/>
              <a:ext cx="1407111" cy="929936"/>
            </a:xfrm>
            <a:prstGeom prst="borderCallout1">
              <a:avLst>
                <a:gd name="adj1" fmla="val -525"/>
                <a:gd name="adj2" fmla="val 48550"/>
                <a:gd name="adj3" fmla="val -87764"/>
                <a:gd name="adj4" fmla="val 27138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dirty="0"/>
                <a:t>Übersicht</a:t>
              </a:r>
            </a:p>
          </p:txBody>
        </p:sp>
      </p:grpSp>
      <p:grpSp>
        <p:nvGrpSpPr>
          <p:cNvPr id="13" name="Gruppieren 12">
            <a:extLst>
              <a:ext uri="{FF2B5EF4-FFF2-40B4-BE49-F238E27FC236}">
                <a16:creationId xmlns:a16="http://schemas.microsoft.com/office/drawing/2014/main" id="{BE258B83-B347-4E49-B0FC-E8A8DD3CD80D}"/>
              </a:ext>
            </a:extLst>
          </p:cNvPr>
          <p:cNvGrpSpPr/>
          <p:nvPr/>
        </p:nvGrpSpPr>
        <p:grpSpPr>
          <a:xfrm>
            <a:off x="2618912" y="807867"/>
            <a:ext cx="5132772" cy="825624"/>
            <a:chOff x="2618912" y="807867"/>
            <a:chExt cx="5132772" cy="825624"/>
          </a:xfrm>
        </p:grpSpPr>
        <p:sp>
          <p:nvSpPr>
            <p:cNvPr id="8" name="Rechteck 7">
              <a:extLst>
                <a:ext uri="{FF2B5EF4-FFF2-40B4-BE49-F238E27FC236}">
                  <a16:creationId xmlns:a16="http://schemas.microsoft.com/office/drawing/2014/main" id="{EB091F81-A656-49AA-A509-F84061745A5C}"/>
                </a:ext>
              </a:extLst>
            </p:cNvPr>
            <p:cNvSpPr/>
            <p:nvPr/>
          </p:nvSpPr>
          <p:spPr>
            <a:xfrm>
              <a:off x="2618912" y="941033"/>
              <a:ext cx="2414727" cy="643631"/>
            </a:xfrm>
            <a:prstGeom prst="rect">
              <a:avLst/>
            </a:prstGeom>
            <a:solidFill>
              <a:srgbClr val="DCDC00">
                <a:alpha val="25882"/>
              </a:srgb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9" name="Legende: Linie 8">
              <a:extLst>
                <a:ext uri="{FF2B5EF4-FFF2-40B4-BE49-F238E27FC236}">
                  <a16:creationId xmlns:a16="http://schemas.microsoft.com/office/drawing/2014/main" id="{9550030B-27C4-479F-B52E-753859F62C80}"/>
                </a:ext>
              </a:extLst>
            </p:cNvPr>
            <p:cNvSpPr/>
            <p:nvPr/>
          </p:nvSpPr>
          <p:spPr>
            <a:xfrm>
              <a:off x="5925843" y="807867"/>
              <a:ext cx="1825841" cy="825624"/>
            </a:xfrm>
            <a:prstGeom prst="borderCallout1">
              <a:avLst>
                <a:gd name="adj1" fmla="val 54234"/>
                <a:gd name="adj2" fmla="val -553"/>
                <a:gd name="adj3" fmla="val 56586"/>
                <a:gd name="adj4" fmla="val -47571"/>
              </a:avLst>
            </a:prstGeom>
            <a:solidFill>
              <a:srgbClr val="DCDC00"/>
            </a:solidFill>
            <a:ln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dirty="0"/>
                <a:t>Wort mit Artikel</a:t>
              </a:r>
            </a:p>
          </p:txBody>
        </p:sp>
      </p:grpSp>
      <p:grpSp>
        <p:nvGrpSpPr>
          <p:cNvPr id="16" name="Gruppieren 15">
            <a:extLst>
              <a:ext uri="{FF2B5EF4-FFF2-40B4-BE49-F238E27FC236}">
                <a16:creationId xmlns:a16="http://schemas.microsoft.com/office/drawing/2014/main" id="{2814BBD7-4B08-454D-9810-23817DB7E844}"/>
              </a:ext>
            </a:extLst>
          </p:cNvPr>
          <p:cNvGrpSpPr/>
          <p:nvPr/>
        </p:nvGrpSpPr>
        <p:grpSpPr>
          <a:xfrm>
            <a:off x="2681056" y="2130641"/>
            <a:ext cx="6720395" cy="1660124"/>
            <a:chOff x="2681056" y="2130641"/>
            <a:chExt cx="6720395" cy="1660124"/>
          </a:xfrm>
        </p:grpSpPr>
        <p:sp>
          <p:nvSpPr>
            <p:cNvPr id="10" name="Rechteck: abgerundete Ecken 9">
              <a:extLst>
                <a:ext uri="{FF2B5EF4-FFF2-40B4-BE49-F238E27FC236}">
                  <a16:creationId xmlns:a16="http://schemas.microsoft.com/office/drawing/2014/main" id="{5CFC41F4-F009-4EE0-88C3-8961D0AB2E59}"/>
                </a:ext>
              </a:extLst>
            </p:cNvPr>
            <p:cNvSpPr/>
            <p:nvPr/>
          </p:nvSpPr>
          <p:spPr>
            <a:xfrm>
              <a:off x="2681056" y="2130641"/>
              <a:ext cx="3746377" cy="275208"/>
            </a:xfrm>
            <a:prstGeom prst="roundRect">
              <a:avLst/>
            </a:prstGeom>
            <a:solidFill>
              <a:srgbClr val="A39E26">
                <a:alpha val="30196"/>
              </a:srgbClr>
            </a:solidFill>
            <a:ln>
              <a:solidFill>
                <a:srgbClr val="A39E2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1" name="Legende: Linie 10">
              <a:extLst>
                <a:ext uri="{FF2B5EF4-FFF2-40B4-BE49-F238E27FC236}">
                  <a16:creationId xmlns:a16="http://schemas.microsoft.com/office/drawing/2014/main" id="{7C7025A3-3DC1-47CC-B27D-16D38C2B230F}"/>
                </a:ext>
              </a:extLst>
            </p:cNvPr>
            <p:cNvSpPr/>
            <p:nvPr/>
          </p:nvSpPr>
          <p:spPr>
            <a:xfrm>
              <a:off x="7173156" y="2130641"/>
              <a:ext cx="2228295" cy="1660124"/>
            </a:xfrm>
            <a:prstGeom prst="borderCallout1">
              <a:avLst>
                <a:gd name="adj1" fmla="val 55693"/>
                <a:gd name="adj2" fmla="val 1996"/>
                <a:gd name="adj3" fmla="val 10981"/>
                <a:gd name="adj4" fmla="val -32965"/>
              </a:avLst>
            </a:prstGeom>
            <a:solidFill>
              <a:srgbClr val="A39E26"/>
            </a:solidFill>
            <a:ln>
              <a:solidFill>
                <a:srgbClr val="A39E2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dirty="0"/>
                <a:t>Wortart und  grammatikalisches Geschlecht</a:t>
              </a:r>
            </a:p>
          </p:txBody>
        </p:sp>
      </p:grpSp>
      <p:grpSp>
        <p:nvGrpSpPr>
          <p:cNvPr id="17" name="Gruppieren 16">
            <a:extLst>
              <a:ext uri="{FF2B5EF4-FFF2-40B4-BE49-F238E27FC236}">
                <a16:creationId xmlns:a16="http://schemas.microsoft.com/office/drawing/2014/main" id="{04B41E63-AD6A-412B-B581-A31BB2EA3A07}"/>
              </a:ext>
            </a:extLst>
          </p:cNvPr>
          <p:cNvGrpSpPr/>
          <p:nvPr/>
        </p:nvGrpSpPr>
        <p:grpSpPr>
          <a:xfrm>
            <a:off x="2681056" y="2485748"/>
            <a:ext cx="6498454" cy="3107183"/>
            <a:chOff x="2681056" y="2485748"/>
            <a:chExt cx="6498454" cy="3107183"/>
          </a:xfrm>
        </p:grpSpPr>
        <p:sp>
          <p:nvSpPr>
            <p:cNvPr id="12" name="Rechteck: abgerundete Ecken 11">
              <a:extLst>
                <a:ext uri="{FF2B5EF4-FFF2-40B4-BE49-F238E27FC236}">
                  <a16:creationId xmlns:a16="http://schemas.microsoft.com/office/drawing/2014/main" id="{D33C8849-8CD5-44B6-BBF0-BDB03F6A8EB1}"/>
                </a:ext>
              </a:extLst>
            </p:cNvPr>
            <p:cNvSpPr/>
            <p:nvPr/>
          </p:nvSpPr>
          <p:spPr>
            <a:xfrm>
              <a:off x="2681056" y="2485748"/>
              <a:ext cx="3746377" cy="275208"/>
            </a:xfrm>
            <a:prstGeom prst="roundRect">
              <a:avLst/>
            </a:prstGeom>
            <a:solidFill>
              <a:srgbClr val="841770">
                <a:alpha val="16863"/>
              </a:srgb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4" name="Legende: Linie 13">
              <a:extLst>
                <a:ext uri="{FF2B5EF4-FFF2-40B4-BE49-F238E27FC236}">
                  <a16:creationId xmlns:a16="http://schemas.microsoft.com/office/drawing/2014/main" id="{79BBFEEF-E360-4A04-BFB5-BC3CD40B5A5E}"/>
                </a:ext>
              </a:extLst>
            </p:cNvPr>
            <p:cNvSpPr/>
            <p:nvPr/>
          </p:nvSpPr>
          <p:spPr>
            <a:xfrm>
              <a:off x="6244700" y="4012706"/>
              <a:ext cx="2934810" cy="1580225"/>
            </a:xfrm>
            <a:prstGeom prst="borderCallout1">
              <a:avLst>
                <a:gd name="adj1" fmla="val 48162"/>
                <a:gd name="adj2" fmla="val -30"/>
                <a:gd name="adj3" fmla="val -78362"/>
                <a:gd name="adj4" fmla="val -20112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dirty="0"/>
                <a:t>zeigt an, wie häufig das Wort im deutschen Sprachgebrauch vorkommt</a:t>
              </a:r>
            </a:p>
          </p:txBody>
        </p:sp>
      </p:grpSp>
      <p:sp>
        <p:nvSpPr>
          <p:cNvPr id="2" name="Rechteck 1">
            <a:extLst>
              <a:ext uri="{FF2B5EF4-FFF2-40B4-BE49-F238E27FC236}">
                <a16:creationId xmlns:a16="http://schemas.microsoft.com/office/drawing/2014/main" id="{131B9C25-5F1F-4C3F-B260-8FE1EFACA50F}"/>
              </a:ext>
            </a:extLst>
          </p:cNvPr>
          <p:cNvSpPr/>
          <p:nvPr/>
        </p:nvSpPr>
        <p:spPr>
          <a:xfrm>
            <a:off x="2837525" y="2796466"/>
            <a:ext cx="2641847" cy="248574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448313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1EA4C74-8DA8-489A-924C-5750FA7481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3" y="858175"/>
            <a:ext cx="8596668" cy="1320800"/>
          </a:xfrm>
        </p:spPr>
        <p:txBody>
          <a:bodyPr/>
          <a:lstStyle/>
          <a:p>
            <a:pPr algn="ctr"/>
            <a:r>
              <a:rPr lang="de-DE" dirty="0"/>
              <a:t>Rechtschreibung = Orthografie</a:t>
            </a:r>
          </a:p>
        </p:txBody>
      </p:sp>
      <p:pic>
        <p:nvPicPr>
          <p:cNvPr id="9" name="Inhaltsplatzhalter 8">
            <a:extLst>
              <a:ext uri="{FF2B5EF4-FFF2-40B4-BE49-F238E27FC236}">
                <a16:creationId xmlns:a16="http://schemas.microsoft.com/office/drawing/2014/main" id="{F29FC2B9-C926-413A-AFEF-CEC86B59526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8614" y="2398797"/>
            <a:ext cx="8154107" cy="2255715"/>
          </a:xfrm>
        </p:spPr>
      </p:pic>
      <p:grpSp>
        <p:nvGrpSpPr>
          <p:cNvPr id="3" name="Gruppieren 2">
            <a:extLst>
              <a:ext uri="{FF2B5EF4-FFF2-40B4-BE49-F238E27FC236}">
                <a16:creationId xmlns:a16="http://schemas.microsoft.com/office/drawing/2014/main" id="{E624E35E-817B-4BE4-A505-CBDA57503537}"/>
              </a:ext>
            </a:extLst>
          </p:cNvPr>
          <p:cNvGrpSpPr/>
          <p:nvPr/>
        </p:nvGrpSpPr>
        <p:grpSpPr>
          <a:xfrm>
            <a:off x="1127464" y="2010299"/>
            <a:ext cx="6258757" cy="1549647"/>
            <a:chOff x="1127464" y="2010299"/>
            <a:chExt cx="6258757" cy="1549647"/>
          </a:xfrm>
        </p:grpSpPr>
        <p:sp>
          <p:nvSpPr>
            <p:cNvPr id="10" name="Rechteck 9">
              <a:extLst>
                <a:ext uri="{FF2B5EF4-FFF2-40B4-BE49-F238E27FC236}">
                  <a16:creationId xmlns:a16="http://schemas.microsoft.com/office/drawing/2014/main" id="{16650F9E-9325-41FF-BE8E-E059F0FD8B27}"/>
                </a:ext>
              </a:extLst>
            </p:cNvPr>
            <p:cNvSpPr/>
            <p:nvPr/>
          </p:nvSpPr>
          <p:spPr>
            <a:xfrm>
              <a:off x="1127464" y="3222594"/>
              <a:ext cx="3329126" cy="337352"/>
            </a:xfrm>
            <a:prstGeom prst="rect">
              <a:avLst/>
            </a:prstGeom>
            <a:solidFill>
              <a:srgbClr val="841770">
                <a:alpha val="30196"/>
              </a:srgb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1" name="Legende: Linie 10">
              <a:extLst>
                <a:ext uri="{FF2B5EF4-FFF2-40B4-BE49-F238E27FC236}">
                  <a16:creationId xmlns:a16="http://schemas.microsoft.com/office/drawing/2014/main" id="{E96B5530-210E-4CEF-A44F-78A18C68354A}"/>
                </a:ext>
              </a:extLst>
            </p:cNvPr>
            <p:cNvSpPr/>
            <p:nvPr/>
          </p:nvSpPr>
          <p:spPr>
            <a:xfrm>
              <a:off x="5413409" y="2010299"/>
              <a:ext cx="1972812" cy="1043619"/>
            </a:xfrm>
            <a:prstGeom prst="borderCallout1">
              <a:avLst>
                <a:gd name="adj1" fmla="val 52777"/>
                <a:gd name="adj2" fmla="val -233"/>
                <a:gd name="adj3" fmla="val 117604"/>
                <a:gd name="adj4" fmla="val -48233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dirty="0"/>
                <a:t>Worttrennung nach Silben</a:t>
              </a:r>
            </a:p>
          </p:txBody>
        </p:sp>
      </p:grpSp>
      <p:grpSp>
        <p:nvGrpSpPr>
          <p:cNvPr id="4" name="Gruppieren 3">
            <a:extLst>
              <a:ext uri="{FF2B5EF4-FFF2-40B4-BE49-F238E27FC236}">
                <a16:creationId xmlns:a16="http://schemas.microsoft.com/office/drawing/2014/main" id="{187D0586-90A7-4B2A-8380-8A36BF2B871E}"/>
              </a:ext>
            </a:extLst>
          </p:cNvPr>
          <p:cNvGrpSpPr/>
          <p:nvPr/>
        </p:nvGrpSpPr>
        <p:grpSpPr>
          <a:xfrm>
            <a:off x="1127464" y="3559946"/>
            <a:ext cx="6782540" cy="2796466"/>
            <a:chOff x="1127464" y="3559946"/>
            <a:chExt cx="6782540" cy="2796466"/>
          </a:xfrm>
        </p:grpSpPr>
        <p:sp>
          <p:nvSpPr>
            <p:cNvPr id="12" name="Rechteck 11">
              <a:extLst>
                <a:ext uri="{FF2B5EF4-FFF2-40B4-BE49-F238E27FC236}">
                  <a16:creationId xmlns:a16="http://schemas.microsoft.com/office/drawing/2014/main" id="{71944D81-F3DE-4B88-897F-03F9AC29AE14}"/>
                </a:ext>
              </a:extLst>
            </p:cNvPr>
            <p:cNvSpPr/>
            <p:nvPr/>
          </p:nvSpPr>
          <p:spPr>
            <a:xfrm>
              <a:off x="1127464" y="3559946"/>
              <a:ext cx="6782540" cy="823797"/>
            </a:xfrm>
            <a:prstGeom prst="rect">
              <a:avLst/>
            </a:prstGeom>
            <a:solidFill>
              <a:srgbClr val="DCDC00">
                <a:alpha val="30980"/>
              </a:srgbClr>
            </a:solidFill>
            <a:ln>
              <a:solidFill>
                <a:srgbClr val="A39E2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3" name="Legende: Linie 12">
              <a:extLst>
                <a:ext uri="{FF2B5EF4-FFF2-40B4-BE49-F238E27FC236}">
                  <a16:creationId xmlns:a16="http://schemas.microsoft.com/office/drawing/2014/main" id="{ED0E6DC6-067D-46F2-8E11-A32ECF74DE43}"/>
                </a:ext>
              </a:extLst>
            </p:cNvPr>
            <p:cNvSpPr/>
            <p:nvPr/>
          </p:nvSpPr>
          <p:spPr>
            <a:xfrm>
              <a:off x="3976929" y="4926068"/>
              <a:ext cx="2849999" cy="1430344"/>
            </a:xfrm>
            <a:prstGeom prst="borderCallout1">
              <a:avLst>
                <a:gd name="adj1" fmla="val -118"/>
                <a:gd name="adj2" fmla="val 49445"/>
                <a:gd name="adj3" fmla="val -55449"/>
                <a:gd name="adj4" fmla="val 37233"/>
              </a:avLst>
            </a:prstGeom>
            <a:solidFill>
              <a:schemeClr val="accent2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dirty="0">
                  <a:solidFill>
                    <a:schemeClr val="tx1"/>
                  </a:solidFill>
                </a:rPr>
                <a:t>gelb hinterlegt heißt: vom Duden empfohlene Schreibweise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9407545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C9415BC-4FD8-4DFF-87EB-D167BD81CB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16200000">
            <a:off x="-2466329" y="875420"/>
            <a:ext cx="8596668" cy="1320800"/>
          </a:xfrm>
        </p:spPr>
        <p:txBody>
          <a:bodyPr/>
          <a:lstStyle/>
          <a:p>
            <a:r>
              <a:rPr lang="de-DE" dirty="0"/>
              <a:t>Bedeutung - Definition</a:t>
            </a:r>
          </a:p>
        </p:txBody>
      </p:sp>
      <p:pic>
        <p:nvPicPr>
          <p:cNvPr id="5" name="Inhaltsplatzhalter 4">
            <a:extLst>
              <a:ext uri="{FF2B5EF4-FFF2-40B4-BE49-F238E27FC236}">
                <a16:creationId xmlns:a16="http://schemas.microsoft.com/office/drawing/2014/main" id="{D9E97050-E231-42AE-8910-4DFF9272EC5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8527" y="504960"/>
            <a:ext cx="6554749" cy="3483499"/>
          </a:xfrm>
        </p:spPr>
      </p:pic>
      <p:pic>
        <p:nvPicPr>
          <p:cNvPr id="7" name="Grafik 6">
            <a:extLst>
              <a:ext uri="{FF2B5EF4-FFF2-40B4-BE49-F238E27FC236}">
                <a16:creationId xmlns:a16="http://schemas.microsoft.com/office/drawing/2014/main" id="{DEC497A9-AC37-40D1-BF65-6D7E63AD68F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8527" y="3695653"/>
            <a:ext cx="6374542" cy="27229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85750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Facette">
  <a:themeElements>
    <a:clrScheme name="Benutzerdefiniert 1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841770"/>
      </a:accent1>
      <a:accent2>
        <a:srgbClr val="A39E26"/>
      </a:accent2>
      <a:accent3>
        <a:srgbClr val="DCDC00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Facette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te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0</TotalTime>
  <Words>338</Words>
  <Application>Microsoft Office PowerPoint</Application>
  <PresentationFormat>Breitbild</PresentationFormat>
  <Paragraphs>41</Paragraphs>
  <Slides>16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5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16</vt:i4>
      </vt:variant>
    </vt:vector>
  </HeadingPairs>
  <TitlesOfParts>
    <vt:vector size="22" baseType="lpstr">
      <vt:lpstr>Arial</vt:lpstr>
      <vt:lpstr>Calibri</vt:lpstr>
      <vt:lpstr>DejaVu Sans</vt:lpstr>
      <vt:lpstr>Trebuchet MS</vt:lpstr>
      <vt:lpstr>Wingdings 3</vt:lpstr>
      <vt:lpstr>Facette</vt:lpstr>
      <vt:lpstr>PowerPoint-Präsentation</vt:lpstr>
      <vt:lpstr>MUT</vt:lpstr>
      <vt:lpstr>Arbeiten mit dem Duden</vt:lpstr>
      <vt:lpstr>Der Duden: mehr als nur ein Wörterbuch</vt:lpstr>
      <vt:lpstr>Mut im Duden</vt:lpstr>
      <vt:lpstr>PowerPoint-Präsentation</vt:lpstr>
      <vt:lpstr>PowerPoint-Präsentation</vt:lpstr>
      <vt:lpstr>Rechtschreibung = Orthografie</vt:lpstr>
      <vt:lpstr>Bedeutung - Definition</vt:lpstr>
      <vt:lpstr>Wendungen, Redensarten, Sprichwörter</vt:lpstr>
      <vt:lpstr>Synonyme =  ein anderes Wort mit derselben oder sehr ähnlichen Bedeutung </vt:lpstr>
      <vt:lpstr>Herkunft - Etymologie</vt:lpstr>
      <vt:lpstr>Die 4 Fälle </vt:lpstr>
      <vt:lpstr>PowerPoint-Präsentation</vt:lpstr>
      <vt:lpstr>Worte, die häufig mit Mut vorkommen</vt:lpstr>
      <vt:lpstr>Seien sie mutig! – Jetzt sind Sie dran!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Marlies Payerl</dc:creator>
  <cp:lastModifiedBy>Britta Ungermanns</cp:lastModifiedBy>
  <cp:revision>34</cp:revision>
  <dcterms:created xsi:type="dcterms:W3CDTF">2020-03-18T08:53:30Z</dcterms:created>
  <dcterms:modified xsi:type="dcterms:W3CDTF">2021-11-22T08:18:29Z</dcterms:modified>
</cp:coreProperties>
</file>