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35"/>
  </p:notesMasterIdLst>
  <p:handoutMasterIdLst>
    <p:handoutMasterId r:id="rId36"/>
  </p:handoutMasterIdLst>
  <p:sldIdLst>
    <p:sldId id="258" r:id="rId2"/>
    <p:sldId id="422" r:id="rId3"/>
    <p:sldId id="390" r:id="rId4"/>
    <p:sldId id="396" r:id="rId5"/>
    <p:sldId id="392" r:id="rId6"/>
    <p:sldId id="397" r:id="rId7"/>
    <p:sldId id="398" r:id="rId8"/>
    <p:sldId id="399" r:id="rId9"/>
    <p:sldId id="405" r:id="rId10"/>
    <p:sldId id="406" r:id="rId11"/>
    <p:sldId id="259" r:id="rId12"/>
    <p:sldId id="400" r:id="rId13"/>
    <p:sldId id="401" r:id="rId14"/>
    <p:sldId id="418" r:id="rId15"/>
    <p:sldId id="419" r:id="rId16"/>
    <p:sldId id="261" r:id="rId17"/>
    <p:sldId id="407" r:id="rId18"/>
    <p:sldId id="404" r:id="rId19"/>
    <p:sldId id="262" r:id="rId20"/>
    <p:sldId id="395" r:id="rId21"/>
    <p:sldId id="264" r:id="rId22"/>
    <p:sldId id="410" r:id="rId23"/>
    <p:sldId id="408" r:id="rId24"/>
    <p:sldId id="409" r:id="rId25"/>
    <p:sldId id="412" r:id="rId26"/>
    <p:sldId id="415" r:id="rId27"/>
    <p:sldId id="413" r:id="rId28"/>
    <p:sldId id="414" r:id="rId29"/>
    <p:sldId id="416" r:id="rId30"/>
    <p:sldId id="420" r:id="rId31"/>
    <p:sldId id="417" r:id="rId32"/>
    <p:sldId id="421" r:id="rId33"/>
    <p:sldId id="34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48E8FE9-F18C-430A-84F3-3681D0981FF0}">
          <p14:sldIdLst>
            <p14:sldId id="258"/>
            <p14:sldId id="422"/>
            <p14:sldId id="390"/>
            <p14:sldId id="396"/>
            <p14:sldId id="392"/>
            <p14:sldId id="397"/>
            <p14:sldId id="398"/>
            <p14:sldId id="399"/>
            <p14:sldId id="405"/>
            <p14:sldId id="406"/>
            <p14:sldId id="259"/>
            <p14:sldId id="400"/>
            <p14:sldId id="401"/>
            <p14:sldId id="418"/>
            <p14:sldId id="419"/>
            <p14:sldId id="261"/>
            <p14:sldId id="407"/>
            <p14:sldId id="404"/>
            <p14:sldId id="262"/>
            <p14:sldId id="395"/>
            <p14:sldId id="264"/>
            <p14:sldId id="410"/>
            <p14:sldId id="408"/>
            <p14:sldId id="409"/>
            <p14:sldId id="412"/>
            <p14:sldId id="415"/>
            <p14:sldId id="413"/>
            <p14:sldId id="414"/>
            <p14:sldId id="416"/>
            <p14:sldId id="420"/>
            <p14:sldId id="417"/>
            <p14:sldId id="421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 Ungermanns" initials="BU" lastIdx="1" clrIdx="0">
    <p:extLst>
      <p:ext uri="{19B8F6BF-5375-455C-9EA6-DF929625EA0E}">
        <p15:presenceInfo xmlns:p15="http://schemas.microsoft.com/office/powerpoint/2012/main" userId="Britta Ungerman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00"/>
    <a:srgbClr val="A39E26"/>
    <a:srgbClr val="841770"/>
    <a:srgbClr val="F4C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30E1919-F780-40BD-A199-6523507767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6E6A1E-8487-4C94-972D-E6EE021540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4C1A-37E6-4E03-82C1-CFA0948FCE23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0BCED-22F9-4276-B8B0-153472222F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2E35AA-AE89-48F0-BB07-E5BB19F4C7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A3172-3F16-411B-B2AA-51BA3B08B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1457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3FE3-1EBE-4386-966C-CB7E58E0D533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5659C-87E1-4D46-9D0C-5AF4463329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842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E4C3-A2BB-47EE-989F-3F2F5495241F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A152-9D56-4E57-804F-4E94B4E58C49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9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1703-51D8-439A-9548-3EBC03021668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25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F933-360D-4642-8C24-F0AD0C5880EC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47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D264-8CF7-4951-ABF6-B3E1F377BF2F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74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4FC1-BB52-4D0D-8A4F-173686F68928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40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C43C-1CBF-4A5D-82A5-5B0C9CDE6EB9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46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F192-8226-4488-ACF7-C7302503336E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A67-7358-459C-A77F-48F92B127ABF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3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7A97-CF16-4799-90D9-5823616AA40F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66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F47-9BE7-485B-9CF2-9772F1501B10}" type="datetime1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50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E4B2-E852-47F8-A540-5C6E0FAE9649}" type="datetime1">
              <a:rPr lang="de-DE" smtClean="0"/>
              <a:t>22.11.2021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37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03-8E50-4FA2-850E-A3295502C764}" type="datetime1">
              <a:rPr lang="de-DE" smtClean="0"/>
              <a:t>22.11.2021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17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5B49-B257-42D4-8673-318F65F3CBD3}" type="datetime1">
              <a:rPr lang="de-DE" smtClean="0"/>
              <a:t>22.11.2021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3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1A6F-DCE3-432D-AF71-B889A50E41D4}" type="datetime1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21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0A1-44E7-415A-AA3B-8A93580B30DC}" type="datetime1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8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7A6A-9E01-4FCF-B576-A68240F00742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9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/4.0/deed.de" TargetMode="External"/><Relationship Id="rId4" Type="http://schemas.openxmlformats.org/officeDocument/2006/relationships/hyperlink" Target="http://www.bildungundlernen.a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earningapps.org/view1404321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8912482" TargetMode="External"/><Relationship Id="rId2" Type="http://schemas.openxmlformats.org/officeDocument/2006/relationships/hyperlink" Target="https://learningapps.org/view1404364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1EB0AD6-BD53-4323-B4DE-65DC9ED7F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69" y="5288888"/>
            <a:ext cx="5746608" cy="10945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B7D64C-09E6-485F-89A8-7D4A7C9972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8" y="6449555"/>
            <a:ext cx="884629" cy="332796"/>
          </a:xfrm>
          <a:prstGeom prst="rect">
            <a:avLst/>
          </a:prstGeom>
        </p:spPr>
      </p:pic>
      <p:sp>
        <p:nvSpPr>
          <p:cNvPr id="10" name="Textfeld 2">
            <a:extLst>
              <a:ext uri="{FF2B5EF4-FFF2-40B4-BE49-F238E27FC236}">
                <a16:creationId xmlns:a16="http://schemas.microsoft.com/office/drawing/2014/main" id="{82BA8E8E-3B37-4C22-8FC0-379AEFB2A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732" y="6436922"/>
            <a:ext cx="5795290" cy="37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Britta Ungermanns/Verein für Bildung und Lernen(</a:t>
            </a: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www.bildungundlernen.at</a:t>
            </a: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). Dieses Werk ist unter CC BY 4.0 </a:t>
            </a:r>
            <a:b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International lizenziert. </a:t>
            </a:r>
            <a:r>
              <a:rPr lang="de-DE" sz="900" u="sng" dirty="0">
                <a:latin typeface="Arial" panose="020B060402020202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https://creativecommons.org/licenses/by/4.0/deed.de</a:t>
            </a: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e-AT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EB789F-F6BB-4041-A45D-A4BA0501B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5" y="898170"/>
            <a:ext cx="8774666" cy="13886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EA6953-4169-41C7-B74D-8BCBA12B1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73" y="3161287"/>
            <a:ext cx="6219008" cy="10274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3B204-5AE7-409E-B013-AE213051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verstehen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F6F7A6C-A680-4CCE-9206-30CD39B98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1204" y="2850554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AE19BC1A-A3A6-4DA1-8A5B-F8164BF853A6}"/>
              </a:ext>
            </a:extLst>
          </p:cNvPr>
          <p:cNvGraphicFramePr>
            <a:graphicFrameLocks/>
          </p:cNvGraphicFramePr>
          <p:nvPr/>
        </p:nvGraphicFramePr>
        <p:xfrm>
          <a:off x="6654366" y="2850554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15281351-6040-4FEA-A5E6-3E3E821D8A54}"/>
              </a:ext>
            </a:extLst>
          </p:cNvPr>
          <p:cNvSpPr txBox="1"/>
          <p:nvPr/>
        </p:nvSpPr>
        <p:spPr>
          <a:xfrm>
            <a:off x="3143673" y="2060848"/>
            <a:ext cx="293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25 % = 25 von 100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CA1D39-B945-41B7-BD6A-59AD676822B2}"/>
              </a:ext>
            </a:extLst>
          </p:cNvPr>
          <p:cNvSpPr txBox="1"/>
          <p:nvPr/>
        </p:nvSpPr>
        <p:spPr>
          <a:xfrm>
            <a:off x="6619304" y="2060848"/>
            <a:ext cx="293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25 % = ¼  (ein Viertel)</a:t>
            </a:r>
          </a:p>
        </p:txBody>
      </p:sp>
    </p:spTree>
    <p:extLst>
      <p:ext uri="{BB962C8B-B14F-4D97-AF65-F5344CB8AC3E}">
        <p14:creationId xmlns:p14="http://schemas.microsoft.com/office/powerpoint/2010/main" val="30368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3B204-5AE7-409E-B013-AE213051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verstehen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F6F7A6C-A680-4CCE-9206-30CD39B98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5974" y="2850554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491A453-FD8E-49A8-9A7A-C33C119B4374}"/>
              </a:ext>
            </a:extLst>
          </p:cNvPr>
          <p:cNvSpPr txBox="1"/>
          <p:nvPr/>
        </p:nvSpPr>
        <p:spPr>
          <a:xfrm>
            <a:off x="3071665" y="2051556"/>
            <a:ext cx="25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50 % = 50 von 100</a:t>
            </a:r>
          </a:p>
        </p:txBody>
      </p:sp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AE19BC1A-A3A6-4DA1-8A5B-F8164BF853A6}"/>
              </a:ext>
            </a:extLst>
          </p:cNvPr>
          <p:cNvGraphicFramePr>
            <a:graphicFrameLocks/>
          </p:cNvGraphicFramePr>
          <p:nvPr/>
        </p:nvGraphicFramePr>
        <p:xfrm>
          <a:off x="6654366" y="2852936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55461F3B-F7C6-40F5-BEF4-A7A37C0901B1}"/>
              </a:ext>
            </a:extLst>
          </p:cNvPr>
          <p:cNvSpPr txBox="1"/>
          <p:nvPr/>
        </p:nvSpPr>
        <p:spPr>
          <a:xfrm>
            <a:off x="6691312" y="2060848"/>
            <a:ext cx="314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50 % = ½  (ein Halb) </a:t>
            </a:r>
          </a:p>
        </p:txBody>
      </p:sp>
    </p:spTree>
    <p:extLst>
      <p:ext uri="{BB962C8B-B14F-4D97-AF65-F5344CB8AC3E}">
        <p14:creationId xmlns:p14="http://schemas.microsoft.com/office/powerpoint/2010/main" val="29700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3B204-5AE7-409E-B013-AE213051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verstehen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F6F7A6C-A680-4CCE-9206-30CD39B98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3673" y="2850554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491A453-FD8E-49A8-9A7A-C33C119B4374}"/>
              </a:ext>
            </a:extLst>
          </p:cNvPr>
          <p:cNvSpPr txBox="1"/>
          <p:nvPr/>
        </p:nvSpPr>
        <p:spPr>
          <a:xfrm>
            <a:off x="3071665" y="2051556"/>
            <a:ext cx="25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75 % = 75 von 100</a:t>
            </a:r>
          </a:p>
        </p:txBody>
      </p:sp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AE19BC1A-A3A6-4DA1-8A5B-F8164BF853A6}"/>
              </a:ext>
            </a:extLst>
          </p:cNvPr>
          <p:cNvGraphicFramePr>
            <a:graphicFrameLocks/>
          </p:cNvGraphicFramePr>
          <p:nvPr/>
        </p:nvGraphicFramePr>
        <p:xfrm>
          <a:off x="6672065" y="2850554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D9142DAE-C67D-4D82-9787-78C8A9AB5D26}"/>
              </a:ext>
            </a:extLst>
          </p:cNvPr>
          <p:cNvSpPr txBox="1"/>
          <p:nvPr/>
        </p:nvSpPr>
        <p:spPr>
          <a:xfrm>
            <a:off x="6691312" y="2060848"/>
            <a:ext cx="307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75 % = ¾  (drei Viertel)</a:t>
            </a:r>
          </a:p>
        </p:txBody>
      </p:sp>
    </p:spTree>
    <p:extLst>
      <p:ext uri="{BB962C8B-B14F-4D97-AF65-F5344CB8AC3E}">
        <p14:creationId xmlns:p14="http://schemas.microsoft.com/office/powerpoint/2010/main" val="26204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22850-3FF5-4BED-B243-34BA8801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im Alltag</a:t>
            </a:r>
          </a:p>
        </p:txBody>
      </p:sp>
      <p:graphicFrame>
        <p:nvGraphicFramePr>
          <p:cNvPr id="18" name="Tabelle 18">
            <a:extLst>
              <a:ext uri="{FF2B5EF4-FFF2-40B4-BE49-F238E27FC236}">
                <a16:creationId xmlns:a16="http://schemas.microsoft.com/office/drawing/2014/main" id="{BDEA3074-C347-4417-ACC8-F42127E3AD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8680" y="3799886"/>
          <a:ext cx="6534000" cy="133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500">
                  <a:extLst>
                    <a:ext uri="{9D8B030D-6E8A-4147-A177-3AD203B41FA5}">
                      <a16:colId xmlns:a16="http://schemas.microsoft.com/office/drawing/2014/main" val="1918318949"/>
                    </a:ext>
                  </a:extLst>
                </a:gridCol>
                <a:gridCol w="1633500">
                  <a:extLst>
                    <a:ext uri="{9D8B030D-6E8A-4147-A177-3AD203B41FA5}">
                      <a16:colId xmlns:a16="http://schemas.microsoft.com/office/drawing/2014/main" val="231395449"/>
                    </a:ext>
                  </a:extLst>
                </a:gridCol>
                <a:gridCol w="1633500">
                  <a:extLst>
                    <a:ext uri="{9D8B030D-6E8A-4147-A177-3AD203B41FA5}">
                      <a16:colId xmlns:a16="http://schemas.microsoft.com/office/drawing/2014/main" val="1457152103"/>
                    </a:ext>
                  </a:extLst>
                </a:gridCol>
                <a:gridCol w="1633500">
                  <a:extLst>
                    <a:ext uri="{9D8B030D-6E8A-4147-A177-3AD203B41FA5}">
                      <a16:colId xmlns:a16="http://schemas.microsoft.com/office/drawing/2014/main" val="3902469969"/>
                    </a:ext>
                  </a:extLst>
                </a:gridCol>
              </a:tblGrid>
              <a:tr h="622879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 Ganzes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ein halb /</a:t>
                      </a:r>
                      <a:br>
                        <a:rPr lang="de-AT" sz="1400" dirty="0"/>
                      </a:br>
                      <a:r>
                        <a:rPr lang="de-AT" sz="1400" dirty="0"/>
                        <a:t>ein Halbes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ein Viertel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ein Fünftel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55508"/>
                  </a:ext>
                </a:extLst>
              </a:tr>
              <a:tr h="354561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½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¼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1/5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974030"/>
                  </a:ext>
                </a:extLst>
              </a:tr>
              <a:tr h="354561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100 %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50 %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25 %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20 %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71275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FC9BAA08-98A5-46AB-B04D-E1CA66F6DE94}"/>
              </a:ext>
            </a:extLst>
          </p:cNvPr>
          <p:cNvSpPr/>
          <p:nvPr/>
        </p:nvSpPr>
        <p:spPr>
          <a:xfrm>
            <a:off x="2517185" y="2213191"/>
            <a:ext cx="1158536" cy="11518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Sehne 7">
            <a:extLst>
              <a:ext uri="{FF2B5EF4-FFF2-40B4-BE49-F238E27FC236}">
                <a16:creationId xmlns:a16="http://schemas.microsoft.com/office/drawing/2014/main" id="{DCD674E4-88D2-4C9F-840D-7CC3BD5A69A2}"/>
              </a:ext>
            </a:extLst>
          </p:cNvPr>
          <p:cNvSpPr/>
          <p:nvPr/>
        </p:nvSpPr>
        <p:spPr>
          <a:xfrm>
            <a:off x="4279406" y="2213190"/>
            <a:ext cx="1158536" cy="1151878"/>
          </a:xfrm>
          <a:prstGeom prst="chord">
            <a:avLst>
              <a:gd name="adj1" fmla="val 5384026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Teilkreis 9">
            <a:extLst>
              <a:ext uri="{FF2B5EF4-FFF2-40B4-BE49-F238E27FC236}">
                <a16:creationId xmlns:a16="http://schemas.microsoft.com/office/drawing/2014/main" id="{444316AA-7609-4DD9-9855-286F81238C6B}"/>
              </a:ext>
            </a:extLst>
          </p:cNvPr>
          <p:cNvSpPr/>
          <p:nvPr/>
        </p:nvSpPr>
        <p:spPr>
          <a:xfrm>
            <a:off x="6041627" y="2204864"/>
            <a:ext cx="1158536" cy="1151878"/>
          </a:xfrm>
          <a:prstGeom prst="pie">
            <a:avLst>
              <a:gd name="adj1" fmla="val 10729851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0" name="Teilkreis 19">
            <a:extLst>
              <a:ext uri="{FF2B5EF4-FFF2-40B4-BE49-F238E27FC236}">
                <a16:creationId xmlns:a16="http://schemas.microsoft.com/office/drawing/2014/main" id="{4B484AAA-6CE2-457F-868C-CBE19ABA2041}"/>
              </a:ext>
            </a:extLst>
          </p:cNvPr>
          <p:cNvSpPr/>
          <p:nvPr/>
        </p:nvSpPr>
        <p:spPr>
          <a:xfrm>
            <a:off x="7803848" y="2213190"/>
            <a:ext cx="1158536" cy="1151878"/>
          </a:xfrm>
          <a:prstGeom prst="pie">
            <a:avLst>
              <a:gd name="adj1" fmla="val 11891425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71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71DACF6-1100-43CB-960E-7B283B123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r>
              <a:rPr lang="de-AT" dirty="0" err="1"/>
              <a:t>LearningApp</a:t>
            </a:r>
            <a:r>
              <a:rPr lang="de-AT" dirty="0"/>
              <a:t>: Wie viel Prozent sind das?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>
                <a:hlinkClick r:id="rId2"/>
              </a:rPr>
              <a:t>https://learningapps.org/view14043212</a:t>
            </a:r>
            <a:r>
              <a:rPr lang="de-AT" dirty="0"/>
              <a:t>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AFE4F6-D348-45F8-8095-AD64E37E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im Alltag - Übung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138809B-A0FA-4704-9E39-1D1B65BCF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1" y="2564904"/>
            <a:ext cx="1460389" cy="259228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0EC6E37-39ED-480C-B617-5EF0A90C9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5" y="5013176"/>
            <a:ext cx="652911" cy="11589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93E70A-5CF0-4123-9DF5-F49D3944F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144" y="379411"/>
            <a:ext cx="775484" cy="13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3B204-5AE7-409E-B013-AE213051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verstehen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F6F7A6C-A680-4CCE-9206-30CD39B98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561" y="2850554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491A453-FD8E-49A8-9A7A-C33C119B4374}"/>
              </a:ext>
            </a:extLst>
          </p:cNvPr>
          <p:cNvSpPr txBox="1"/>
          <p:nvPr/>
        </p:nvSpPr>
        <p:spPr>
          <a:xfrm>
            <a:off x="2135561" y="2060848"/>
            <a:ext cx="275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10 % = 10 von 100</a:t>
            </a:r>
          </a:p>
        </p:txBody>
      </p:sp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AE19BC1A-A3A6-4DA1-8A5B-F8164BF853A6}"/>
              </a:ext>
            </a:extLst>
          </p:cNvPr>
          <p:cNvGraphicFramePr>
            <a:graphicFrameLocks/>
          </p:cNvGraphicFramePr>
          <p:nvPr/>
        </p:nvGraphicFramePr>
        <p:xfrm>
          <a:off x="5862278" y="2850554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1E74EB98-4623-4608-9186-BBD58DA93B40}"/>
              </a:ext>
            </a:extLst>
          </p:cNvPr>
          <p:cNvSpPr txBox="1"/>
          <p:nvPr/>
        </p:nvSpPr>
        <p:spPr>
          <a:xfrm>
            <a:off x="5862277" y="2060848"/>
            <a:ext cx="382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10 % = 1 von 10 </a:t>
            </a:r>
          </a:p>
        </p:txBody>
      </p:sp>
      <p:graphicFrame>
        <p:nvGraphicFramePr>
          <p:cNvPr id="9" name="Tabelle 4">
            <a:extLst>
              <a:ext uri="{FF2B5EF4-FFF2-40B4-BE49-F238E27FC236}">
                <a16:creationId xmlns:a16="http://schemas.microsoft.com/office/drawing/2014/main" id="{4637CBC7-8477-46AC-BF53-B04E98E065C7}"/>
              </a:ext>
            </a:extLst>
          </p:cNvPr>
          <p:cNvGraphicFramePr>
            <a:graphicFrameLocks/>
          </p:cNvGraphicFramePr>
          <p:nvPr/>
        </p:nvGraphicFramePr>
        <p:xfrm>
          <a:off x="9408369" y="2852936"/>
          <a:ext cx="278895" cy="281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</a:tblGrid>
              <a:tr h="281880"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81880"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294809"/>
                  </a:ext>
                </a:extLst>
              </a:tr>
              <a:tr h="281880">
                <a:tc>
                  <a:txBody>
                    <a:bodyPr/>
                    <a:lstStyle/>
                    <a:p>
                      <a:pPr algn="ctr"/>
                      <a:r>
                        <a:rPr lang="de-AT" sz="9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96218"/>
                  </a:ext>
                </a:extLst>
              </a:tr>
              <a:tr h="281880">
                <a:tc>
                  <a:txBody>
                    <a:bodyPr/>
                    <a:lstStyle/>
                    <a:p>
                      <a:pPr algn="ctr"/>
                      <a:r>
                        <a:rPr lang="de-AT" sz="9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16435"/>
                  </a:ext>
                </a:extLst>
              </a:tr>
              <a:tr h="281880">
                <a:tc>
                  <a:txBody>
                    <a:bodyPr/>
                    <a:lstStyle/>
                    <a:p>
                      <a:pPr algn="ctr"/>
                      <a:r>
                        <a:rPr lang="de-AT" sz="9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278691"/>
                  </a:ext>
                </a:extLst>
              </a:tr>
              <a:tr h="281880">
                <a:tc>
                  <a:txBody>
                    <a:bodyPr/>
                    <a:lstStyle/>
                    <a:p>
                      <a:pPr algn="ctr"/>
                      <a:r>
                        <a:rPr lang="de-AT" sz="9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71829"/>
                  </a:ext>
                </a:extLst>
              </a:tr>
              <a:tr h="281880">
                <a:tc>
                  <a:txBody>
                    <a:bodyPr/>
                    <a:lstStyle/>
                    <a:p>
                      <a:pPr algn="ctr"/>
                      <a:r>
                        <a:rPr lang="de-AT" sz="9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588392"/>
                  </a:ext>
                </a:extLst>
              </a:tr>
              <a:tr h="281880">
                <a:tc>
                  <a:txBody>
                    <a:bodyPr/>
                    <a:lstStyle/>
                    <a:p>
                      <a:pPr algn="ctr"/>
                      <a:r>
                        <a:rPr lang="de-AT" sz="9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534697"/>
                  </a:ext>
                </a:extLst>
              </a:tr>
              <a:tr h="281880">
                <a:tc>
                  <a:txBody>
                    <a:bodyPr/>
                    <a:lstStyle/>
                    <a:p>
                      <a:pPr algn="ctr"/>
                      <a:r>
                        <a:rPr lang="de-AT" sz="9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98985"/>
                  </a:ext>
                </a:extLst>
              </a:tr>
              <a:tr h="281880">
                <a:tc>
                  <a:txBody>
                    <a:bodyPr/>
                    <a:lstStyle/>
                    <a:p>
                      <a:pPr algn="ctr"/>
                      <a:r>
                        <a:rPr lang="de-AT" sz="9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082572"/>
                  </a:ext>
                </a:extLst>
              </a:tr>
            </a:tbl>
          </a:graphicData>
        </a:graphic>
      </p:graphicFrame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38274973-DC85-4169-8369-A71181EB28AE}"/>
              </a:ext>
            </a:extLst>
          </p:cNvPr>
          <p:cNvSpPr/>
          <p:nvPr/>
        </p:nvSpPr>
        <p:spPr>
          <a:xfrm>
            <a:off x="8813058" y="2850554"/>
            <a:ext cx="451295" cy="17728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B68E91F5-8359-4E07-B3AD-6DBCE95E4F6F}"/>
              </a:ext>
            </a:extLst>
          </p:cNvPr>
          <p:cNvSpPr/>
          <p:nvPr/>
        </p:nvSpPr>
        <p:spPr>
          <a:xfrm>
            <a:off x="5140650" y="2156871"/>
            <a:ext cx="451295" cy="17728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34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CE41E1B-BBF3-4ACC-9D21-A27229A1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im Alltag – 10 %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C045F5-4743-4B87-ABD5-5684374C7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zusammengefasst:   10 % von 100  =&gt; 1 von 10</a:t>
            </a:r>
          </a:p>
          <a:p>
            <a:r>
              <a:rPr lang="de-AT" dirty="0"/>
              <a:t>einfach gesagt:</a:t>
            </a:r>
          </a:p>
          <a:p>
            <a:pPr lvl="1"/>
            <a:r>
              <a:rPr lang="de-AT" dirty="0"/>
              <a:t>Teilen Sie das Ganze durch 10.</a:t>
            </a:r>
          </a:p>
          <a:p>
            <a:pPr lvl="1"/>
            <a:endParaRPr lang="de-AT" dirty="0"/>
          </a:p>
          <a:p>
            <a:r>
              <a:rPr lang="de-AT" dirty="0"/>
              <a:t>Beispiel</a:t>
            </a:r>
          </a:p>
          <a:p>
            <a:pPr lvl="1"/>
            <a:r>
              <a:rPr lang="de-AT" dirty="0"/>
              <a:t>10 % von 60 =&gt;		  60 : 10 = 6</a:t>
            </a:r>
          </a:p>
          <a:p>
            <a:pPr lvl="1"/>
            <a:r>
              <a:rPr lang="de-AT" dirty="0"/>
              <a:t>10 % von 100 =&gt; 		100 : 10 = 10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589C61A5-569B-4A97-8E0B-BEA1729CECB6}"/>
              </a:ext>
            </a:extLst>
          </p:cNvPr>
          <p:cNvSpPr/>
          <p:nvPr/>
        </p:nvSpPr>
        <p:spPr bwMode="auto">
          <a:xfrm>
            <a:off x="677334" y="5177266"/>
            <a:ext cx="9691784" cy="864096"/>
          </a:xfrm>
          <a:prstGeom prst="roundRect">
            <a:avLst/>
          </a:prstGeom>
          <a:solidFill>
            <a:srgbClr val="DCD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de-AT" b="1" dirty="0"/>
              <a:t>Tipp! </a:t>
            </a:r>
          </a:p>
          <a:p>
            <a:pPr lvl="1" algn="ctr"/>
            <a:r>
              <a:rPr lang="de-AT" b="1" dirty="0"/>
              <a:t>Streichen Sie bei großen Zahlen eine Null am Ende und Sie erhalten 10 % der Zahl!</a:t>
            </a:r>
          </a:p>
        </p:txBody>
      </p:sp>
    </p:spTree>
    <p:extLst>
      <p:ext uri="{BB962C8B-B14F-4D97-AF65-F5344CB8AC3E}">
        <p14:creationId xmlns:p14="http://schemas.microsoft.com/office/powerpoint/2010/main" val="177948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B4BB2E-828B-459D-A87E-107B7473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593127-FD09-469A-8BFB-047723E5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im Alltag – 10 %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E0F52F-C403-44E0-988C-F1FE77098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3" y="1412776"/>
            <a:ext cx="1460389" cy="25922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6F29F7F-89AA-45F7-B80B-67EAF37E1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4428728"/>
            <a:ext cx="978316" cy="17365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D6BA1C3-6856-4141-A28C-AF4B76988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658" y="3740460"/>
            <a:ext cx="775484" cy="137653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B84346E-415E-46D2-9F62-5542D8473899}"/>
              </a:ext>
            </a:extLst>
          </p:cNvPr>
          <p:cNvSpPr txBox="1"/>
          <p:nvPr/>
        </p:nvSpPr>
        <p:spPr>
          <a:xfrm>
            <a:off x="4007768" y="498355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50052A"/>
                </a:solidFill>
              </a:rPr>
              <a:t>10 % von 99,99 €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D9353C8-93D4-4644-9F3D-A8546CD4443E}"/>
              </a:ext>
            </a:extLst>
          </p:cNvPr>
          <p:cNvSpPr txBox="1"/>
          <p:nvPr/>
        </p:nvSpPr>
        <p:spPr>
          <a:xfrm>
            <a:off x="6413316" y="42591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50052A"/>
                </a:solidFill>
              </a:rPr>
              <a:t>10 % von 34,59 €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0C63250-559D-4AFA-8958-EA85D149D05B}"/>
              </a:ext>
            </a:extLst>
          </p:cNvPr>
          <p:cNvSpPr txBox="1"/>
          <p:nvPr/>
        </p:nvSpPr>
        <p:spPr>
          <a:xfrm>
            <a:off x="2683970" y="24292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50052A"/>
                </a:solidFill>
              </a:rPr>
              <a:t>10 % von 125,90 €</a:t>
            </a:r>
          </a:p>
        </p:txBody>
      </p:sp>
    </p:spTree>
    <p:extLst>
      <p:ext uri="{BB962C8B-B14F-4D97-AF65-F5344CB8AC3E}">
        <p14:creationId xmlns:p14="http://schemas.microsoft.com/office/powerpoint/2010/main" val="64687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B8BA0FB-C926-4A88-BCA7-1D8464AB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im Alltag – 10 %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DB0ADD-980F-4244-8B0D-5973E73B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10 % mit Hilfe einer Überschlagsrechnung ermitteln</a:t>
            </a:r>
          </a:p>
          <a:p>
            <a:r>
              <a:rPr lang="de-AT" dirty="0"/>
              <a:t>Beispiel</a:t>
            </a:r>
          </a:p>
          <a:p>
            <a:pPr marL="457200" lvl="1" indent="0">
              <a:buNone/>
            </a:pPr>
            <a:r>
              <a:rPr lang="de-AT" dirty="0"/>
              <a:t>10 % von 125,90	=&gt; 125,90 : 10 = 12,59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mögliche Überschlagsrechnungen</a:t>
            </a:r>
          </a:p>
          <a:p>
            <a:pPr lvl="1"/>
            <a:endParaRPr lang="de-AT" dirty="0"/>
          </a:p>
          <a:p>
            <a:pPr marL="457200" lvl="1" indent="0">
              <a:buNone/>
            </a:pPr>
            <a:r>
              <a:rPr lang="de-AT" dirty="0"/>
              <a:t>10 % von 126 	=&gt; 126 : 10 = 12,6 </a:t>
            </a:r>
          </a:p>
          <a:p>
            <a:pPr marL="457200" lvl="1" indent="0">
              <a:buNone/>
            </a:pPr>
            <a:r>
              <a:rPr lang="de-AT" dirty="0"/>
              <a:t>10 % von 120 	=&gt; 120 : 10 = 12</a:t>
            </a:r>
          </a:p>
          <a:p>
            <a:pPr marL="457200" lvl="1" indent="0">
              <a:buNone/>
            </a:pPr>
            <a:r>
              <a:rPr lang="de-AT" dirty="0"/>
              <a:t>10 % von 130	=&gt; 130 : 10 = 13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r>
              <a:rPr lang="de-AT" dirty="0"/>
              <a:t>Beachte: Die Differenz (der Unterschied) ist stets kleiner als 1 €.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820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22850-3FF5-4BED-B243-34BA8801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im Alltag – 50 %, 25 % und 20 %</a:t>
            </a:r>
          </a:p>
        </p:txBody>
      </p:sp>
      <p:graphicFrame>
        <p:nvGraphicFramePr>
          <p:cNvPr id="18" name="Tabelle 18">
            <a:extLst>
              <a:ext uri="{FF2B5EF4-FFF2-40B4-BE49-F238E27FC236}">
                <a16:creationId xmlns:a16="http://schemas.microsoft.com/office/drawing/2014/main" id="{BDEA3074-C347-4417-ACC8-F42127E3A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458095"/>
              </p:ext>
            </p:extLst>
          </p:nvPr>
        </p:nvGraphicFramePr>
        <p:xfrm>
          <a:off x="1462035" y="3799885"/>
          <a:ext cx="6534000" cy="177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500">
                  <a:extLst>
                    <a:ext uri="{9D8B030D-6E8A-4147-A177-3AD203B41FA5}">
                      <a16:colId xmlns:a16="http://schemas.microsoft.com/office/drawing/2014/main" val="1918318949"/>
                    </a:ext>
                  </a:extLst>
                </a:gridCol>
                <a:gridCol w="1633500">
                  <a:extLst>
                    <a:ext uri="{9D8B030D-6E8A-4147-A177-3AD203B41FA5}">
                      <a16:colId xmlns:a16="http://schemas.microsoft.com/office/drawing/2014/main" val="231395449"/>
                    </a:ext>
                  </a:extLst>
                </a:gridCol>
                <a:gridCol w="1633500">
                  <a:extLst>
                    <a:ext uri="{9D8B030D-6E8A-4147-A177-3AD203B41FA5}">
                      <a16:colId xmlns:a16="http://schemas.microsoft.com/office/drawing/2014/main" val="1457152103"/>
                    </a:ext>
                  </a:extLst>
                </a:gridCol>
                <a:gridCol w="1633500">
                  <a:extLst>
                    <a:ext uri="{9D8B030D-6E8A-4147-A177-3AD203B41FA5}">
                      <a16:colId xmlns:a16="http://schemas.microsoft.com/office/drawing/2014/main" val="3902469969"/>
                    </a:ext>
                  </a:extLst>
                </a:gridCol>
              </a:tblGrid>
              <a:tr h="319042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 Ganzes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ein Halb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ein Viertel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ein fünftel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55508"/>
                  </a:ext>
                </a:extLst>
              </a:tr>
              <a:tr h="319042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100 %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50 %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25 %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20 %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974030"/>
                  </a:ext>
                </a:extLst>
              </a:tr>
              <a:tr h="801916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es ändert sich nichts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durch 2 teilen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durch 4 teilen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durch 5 teilen </a:t>
                      </a:r>
                    </a:p>
                    <a:p>
                      <a:pPr algn="ctr"/>
                      <a:r>
                        <a:rPr lang="de-AT" sz="1400" b="1" dirty="0"/>
                        <a:t>oder</a:t>
                      </a:r>
                      <a:r>
                        <a:rPr lang="de-AT" sz="1400" dirty="0"/>
                        <a:t> </a:t>
                      </a:r>
                    </a:p>
                    <a:p>
                      <a:pPr algn="ctr"/>
                      <a:r>
                        <a:rPr lang="de-AT" sz="1400" dirty="0"/>
                        <a:t>10 % berechnen und mit 2 mal nehmen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227598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FC9BAA08-98A5-46AB-B04D-E1CA66F6DE94}"/>
              </a:ext>
            </a:extLst>
          </p:cNvPr>
          <p:cNvSpPr/>
          <p:nvPr/>
        </p:nvSpPr>
        <p:spPr>
          <a:xfrm>
            <a:off x="1620540" y="2213191"/>
            <a:ext cx="1158536" cy="11518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Sehne 7">
            <a:extLst>
              <a:ext uri="{FF2B5EF4-FFF2-40B4-BE49-F238E27FC236}">
                <a16:creationId xmlns:a16="http://schemas.microsoft.com/office/drawing/2014/main" id="{DCD674E4-88D2-4C9F-840D-7CC3BD5A69A2}"/>
              </a:ext>
            </a:extLst>
          </p:cNvPr>
          <p:cNvSpPr/>
          <p:nvPr/>
        </p:nvSpPr>
        <p:spPr>
          <a:xfrm>
            <a:off x="3382761" y="2213190"/>
            <a:ext cx="1158536" cy="1151878"/>
          </a:xfrm>
          <a:prstGeom prst="chord">
            <a:avLst>
              <a:gd name="adj1" fmla="val 5384026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Teilkreis 9">
            <a:extLst>
              <a:ext uri="{FF2B5EF4-FFF2-40B4-BE49-F238E27FC236}">
                <a16:creationId xmlns:a16="http://schemas.microsoft.com/office/drawing/2014/main" id="{444316AA-7609-4DD9-9855-286F81238C6B}"/>
              </a:ext>
            </a:extLst>
          </p:cNvPr>
          <p:cNvSpPr/>
          <p:nvPr/>
        </p:nvSpPr>
        <p:spPr>
          <a:xfrm>
            <a:off x="5144982" y="2204864"/>
            <a:ext cx="1158536" cy="1151878"/>
          </a:xfrm>
          <a:prstGeom prst="pie">
            <a:avLst>
              <a:gd name="adj1" fmla="val 10729851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0" name="Teilkreis 19">
            <a:extLst>
              <a:ext uri="{FF2B5EF4-FFF2-40B4-BE49-F238E27FC236}">
                <a16:creationId xmlns:a16="http://schemas.microsoft.com/office/drawing/2014/main" id="{4B484AAA-6CE2-457F-868C-CBE19ABA2041}"/>
              </a:ext>
            </a:extLst>
          </p:cNvPr>
          <p:cNvSpPr/>
          <p:nvPr/>
        </p:nvSpPr>
        <p:spPr>
          <a:xfrm>
            <a:off x="6907203" y="2213190"/>
            <a:ext cx="1158536" cy="1151878"/>
          </a:xfrm>
          <a:prstGeom prst="pie">
            <a:avLst>
              <a:gd name="adj1" fmla="val 11891425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585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3F628F1-E17A-4D40-AA09-3A09C5362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868" y="1747586"/>
            <a:ext cx="8466135" cy="1646302"/>
          </a:xfrm>
        </p:spPr>
        <p:txBody>
          <a:bodyPr/>
          <a:lstStyle/>
          <a:p>
            <a:r>
              <a:rPr lang="de-AT" sz="5400" dirty="0"/>
              <a:t>Prozentrechnung im Alltag</a:t>
            </a:r>
            <a:endParaRPr lang="de-AT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C86FE88-FCA4-4E78-B62D-6AAE14726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740115"/>
            <a:ext cx="7766936" cy="1096899"/>
          </a:xfrm>
        </p:spPr>
        <p:txBody>
          <a:bodyPr/>
          <a:lstStyle/>
          <a:p>
            <a:r>
              <a:rPr lang="de-AT" sz="3600" dirty="0">
                <a:solidFill>
                  <a:srgbClr val="746B14"/>
                </a:solidFill>
              </a:rPr>
              <a:t>Webinar</a:t>
            </a:r>
            <a:endParaRPr lang="de-AT" sz="3600" dirty="0"/>
          </a:p>
          <a:p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EF96682-5B13-4EA8-A358-C4DA1DF5037A}"/>
              </a:ext>
            </a:extLst>
          </p:cNvPr>
          <p:cNvSpPr txBox="1">
            <a:spLocks/>
          </p:cNvSpPr>
          <p:nvPr/>
        </p:nvSpPr>
        <p:spPr>
          <a:xfrm>
            <a:off x="1507067" y="1747585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  <a:defRPr/>
            </a:pPr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sz="2800" dirty="0">
                <a:solidFill>
                  <a:srgbClr val="746B14"/>
                </a:solidFill>
              </a:rPr>
            </a:br>
            <a:br>
              <a:rPr lang="de-AT" sz="1400" dirty="0">
                <a:solidFill>
                  <a:srgbClr val="746B14"/>
                </a:solidFill>
              </a:rPr>
            </a:br>
            <a:endParaRPr lang="de-AT" sz="1800" dirty="0">
              <a:solidFill>
                <a:srgbClr val="746B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6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6A83875-D780-4FF2-AFFD-247CEF20B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0" dirty="0"/>
              <a:t>10 % von 70 = 7</a:t>
            </a:r>
          </a:p>
          <a:p>
            <a:r>
              <a:rPr lang="de-AT" b="0" dirty="0"/>
              <a:t>20 % von 70 = 14		</a:t>
            </a:r>
            <a:br>
              <a:rPr lang="de-AT" b="0" dirty="0"/>
            </a:br>
            <a:r>
              <a:rPr lang="de-AT" dirty="0">
                <a:solidFill>
                  <a:srgbClr val="C00000"/>
                </a:solidFill>
              </a:rPr>
              <a:t>=&gt; 10 % berechnen und dann mal 2 nehmen	</a:t>
            </a:r>
          </a:p>
          <a:p>
            <a:endParaRPr lang="de-AT" dirty="0">
              <a:solidFill>
                <a:srgbClr val="C00000"/>
              </a:solidFill>
            </a:endParaRPr>
          </a:p>
          <a:p>
            <a:r>
              <a:rPr lang="de-AT" b="0" dirty="0"/>
              <a:t>10 % von 90 = 9</a:t>
            </a:r>
          </a:p>
          <a:p>
            <a:r>
              <a:rPr lang="de-AT" b="0" dirty="0"/>
              <a:t>20 % von 90 = 18		</a:t>
            </a:r>
          </a:p>
          <a:p>
            <a:endParaRPr lang="de-AT" b="0" dirty="0"/>
          </a:p>
          <a:p>
            <a:r>
              <a:rPr lang="de-AT" b="0" dirty="0"/>
              <a:t>10 % von 140 = 14</a:t>
            </a:r>
          </a:p>
          <a:p>
            <a:r>
              <a:rPr lang="de-AT" b="0" dirty="0"/>
              <a:t>20 % von 140 = 28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AF519B-CCFD-4EA5-980C-2CCE0D25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im Alltag – 10 % und 20 %</a:t>
            </a:r>
          </a:p>
        </p:txBody>
      </p:sp>
    </p:spTree>
    <p:extLst>
      <p:ext uri="{BB962C8B-B14F-4D97-AF65-F5344CB8AC3E}">
        <p14:creationId xmlns:p14="http://schemas.microsoft.com/office/powerpoint/2010/main" val="3222633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3C51C-455E-4086-998D-532C760C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im Alltag – 50 % und 25 %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BCF721-4DDC-419E-9043-193F031F2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0" dirty="0"/>
              <a:t>50 % von 80 = 40		durch 2 teilen</a:t>
            </a:r>
          </a:p>
          <a:p>
            <a:r>
              <a:rPr lang="de-AT" b="0" dirty="0"/>
              <a:t>25 % von 80 = 20		durch 4 teilen	</a:t>
            </a:r>
          </a:p>
          <a:p>
            <a:endParaRPr lang="de-AT" b="0" dirty="0"/>
          </a:p>
          <a:p>
            <a:r>
              <a:rPr lang="de-AT" b="0" dirty="0"/>
              <a:t>50 % von 100 = 50</a:t>
            </a:r>
          </a:p>
          <a:p>
            <a:r>
              <a:rPr lang="de-AT" b="0" dirty="0"/>
              <a:t>25 % von 100 = 25		</a:t>
            </a:r>
          </a:p>
          <a:p>
            <a:endParaRPr lang="de-AT" b="0" dirty="0"/>
          </a:p>
          <a:p>
            <a:r>
              <a:rPr lang="de-AT" b="0" dirty="0"/>
              <a:t>50 % von 200 = 100</a:t>
            </a:r>
          </a:p>
          <a:p>
            <a:r>
              <a:rPr lang="de-AT" b="0" dirty="0"/>
              <a:t>25 % von 200 = 50</a:t>
            </a:r>
            <a:r>
              <a:rPr lang="de-A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34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3C51C-455E-4086-998D-532C760C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im Alltag – 200 %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BCF721-4DDC-419E-9043-193F031F2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51207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r>
              <a:rPr lang="de-AT" b="0" dirty="0"/>
              <a:t>Beispiel:</a:t>
            </a:r>
          </a:p>
          <a:p>
            <a:pPr marL="0" indent="0">
              <a:buNone/>
            </a:pPr>
            <a:r>
              <a:rPr lang="de-AT" b="0" dirty="0"/>
              <a:t>200 % von 50   = 50 * 2 = 100</a:t>
            </a:r>
          </a:p>
          <a:p>
            <a:pPr marL="0" indent="0">
              <a:buNone/>
            </a:pPr>
            <a:r>
              <a:rPr lang="de-AT" b="0" dirty="0"/>
              <a:t>	</a:t>
            </a:r>
          </a:p>
          <a:p>
            <a:endParaRPr lang="de-AT" b="0" dirty="0"/>
          </a:p>
        </p:txBody>
      </p:sp>
      <p:graphicFrame>
        <p:nvGraphicFramePr>
          <p:cNvPr id="6" name="Tabelle 18">
            <a:extLst>
              <a:ext uri="{FF2B5EF4-FFF2-40B4-BE49-F238E27FC236}">
                <a16:creationId xmlns:a16="http://schemas.microsoft.com/office/drawing/2014/main" id="{2481E33A-60D4-4F75-A470-8225800177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774214"/>
              </p:ext>
            </p:extLst>
          </p:nvPr>
        </p:nvGraphicFramePr>
        <p:xfrm>
          <a:off x="2178966" y="3431104"/>
          <a:ext cx="396044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1918318949"/>
                    </a:ext>
                  </a:extLst>
                </a:gridCol>
              </a:tblGrid>
              <a:tr h="319042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 Ganze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55508"/>
                  </a:ext>
                </a:extLst>
              </a:tr>
              <a:tr h="319042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200 %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974030"/>
                  </a:ext>
                </a:extLst>
              </a:tr>
              <a:tr h="801916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mit 2 multiplizieren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227598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AEF74E01-DB3F-4B61-BAC7-B4F1903C6F49}"/>
              </a:ext>
            </a:extLst>
          </p:cNvPr>
          <p:cNvSpPr/>
          <p:nvPr/>
        </p:nvSpPr>
        <p:spPr>
          <a:xfrm>
            <a:off x="2873285" y="1868502"/>
            <a:ext cx="1158536" cy="11518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55FB75D-C667-4359-B296-005291A1D5FD}"/>
              </a:ext>
            </a:extLst>
          </p:cNvPr>
          <p:cNvSpPr/>
          <p:nvPr/>
        </p:nvSpPr>
        <p:spPr>
          <a:xfrm>
            <a:off x="4339206" y="1881086"/>
            <a:ext cx="1158536" cy="11518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030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71DACF6-1100-43CB-960E-7B283B123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r>
              <a:rPr lang="de-AT" dirty="0"/>
              <a:t>Prozente ausrechnen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err="1"/>
              <a:t>LearningApp</a:t>
            </a:r>
            <a:r>
              <a:rPr lang="de-AT" dirty="0"/>
              <a:t>: Von 120 € die Prozente im Kopf ausrechnen!</a:t>
            </a:r>
          </a:p>
          <a:p>
            <a:pPr marL="0" indent="0">
              <a:buNone/>
            </a:pPr>
            <a:r>
              <a:rPr lang="de-AT" dirty="0">
                <a:hlinkClick r:id="rId2"/>
              </a:rPr>
              <a:t>https://learningapps.org/view14043647</a:t>
            </a:r>
            <a:r>
              <a:rPr lang="de-AT" dirty="0"/>
              <a:t>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err="1"/>
              <a:t>LearningApp</a:t>
            </a:r>
            <a:r>
              <a:rPr lang="de-AT" dirty="0"/>
              <a:t>: Prozente berechnen</a:t>
            </a:r>
          </a:p>
          <a:p>
            <a:pPr marL="0" indent="0">
              <a:buNone/>
            </a:pPr>
            <a:r>
              <a:rPr lang="de-AT" dirty="0">
                <a:hlinkClick r:id="rId3"/>
              </a:rPr>
              <a:t>https://learningapps.org/view18912482</a:t>
            </a:r>
            <a:r>
              <a:rPr lang="de-AT" dirty="0"/>
              <a:t>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AFE4F6-D348-45F8-8095-AD64E37E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im Alltag - Übung</a:t>
            </a:r>
          </a:p>
        </p:txBody>
      </p:sp>
    </p:spTree>
    <p:extLst>
      <p:ext uri="{BB962C8B-B14F-4D97-AF65-F5344CB8AC3E}">
        <p14:creationId xmlns:p14="http://schemas.microsoft.com/office/powerpoint/2010/main" val="165216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C8970BD-5D55-4F30-8573-CD90791C8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b="0" dirty="0"/>
              <a:t>Eine Hose kostet 80 €. Da es heute 25 % auf alles gibt, möchten Sie vorher schon wissen, wie viel Sie für die Hose tatsächlich bezahlen müssen. </a:t>
            </a:r>
          </a:p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r>
              <a:rPr lang="de-AT" sz="2000" dirty="0"/>
              <a:t>1. Schritt</a:t>
            </a:r>
          </a:p>
          <a:p>
            <a:pPr marL="0" indent="0">
              <a:buNone/>
            </a:pPr>
            <a:r>
              <a:rPr lang="de-AT" sz="2000" dirty="0"/>
              <a:t>Berechnen Sie 25 % von 80 € ( 25 % = ¼) </a:t>
            </a:r>
          </a:p>
          <a:p>
            <a:pPr marL="0" indent="0">
              <a:buNone/>
            </a:pPr>
            <a:r>
              <a:rPr lang="de-AT" sz="2000" dirty="0"/>
              <a:t>80 : 4 = 20</a:t>
            </a:r>
          </a:p>
          <a:p>
            <a:pPr marL="0" indent="0">
              <a:buNone/>
            </a:pPr>
            <a:endParaRPr lang="de-AT" sz="800" dirty="0"/>
          </a:p>
          <a:p>
            <a:pPr marL="0" indent="0">
              <a:buNone/>
            </a:pPr>
            <a:r>
              <a:rPr lang="de-AT" sz="2000" dirty="0"/>
              <a:t>2. Schritt</a:t>
            </a:r>
          </a:p>
          <a:p>
            <a:pPr marL="0" indent="0">
              <a:buNone/>
            </a:pPr>
            <a:r>
              <a:rPr lang="de-AT" sz="2000" dirty="0"/>
              <a:t>Ziehen Sie das Ergebnis (also 20 €) von den 80 € ab.</a:t>
            </a:r>
          </a:p>
          <a:p>
            <a:pPr marL="0" indent="0">
              <a:buNone/>
            </a:pPr>
            <a:endParaRPr lang="de-AT" sz="800" dirty="0"/>
          </a:p>
          <a:p>
            <a:pPr marL="0" indent="0">
              <a:buNone/>
            </a:pPr>
            <a:r>
              <a:rPr lang="de-AT" sz="2000" dirty="0"/>
              <a:t>Ergebnis:</a:t>
            </a:r>
          </a:p>
          <a:p>
            <a:pPr marL="0" indent="0">
              <a:buNone/>
            </a:pPr>
            <a:r>
              <a:rPr lang="de-AT" sz="2000" dirty="0"/>
              <a:t>80 € - 20 € = 60 €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DF0470-C5BD-4729-8134-F679E90F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Anwendungsbeispiel</a:t>
            </a:r>
          </a:p>
        </p:txBody>
      </p:sp>
    </p:spTree>
    <p:extLst>
      <p:ext uri="{BB962C8B-B14F-4D97-AF65-F5344CB8AC3E}">
        <p14:creationId xmlns:p14="http://schemas.microsoft.com/office/powerpoint/2010/main" val="578412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D596DA9-AEB8-4123-BDD4-830C5FA1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0" dirty="0"/>
              <a:t>Eine Hose kostet 80 €. Da es heute 25 % auf alles gibt, möchten Sie vorher schon wissen, wie viel Sie für die Hose tatsächlich bezahlen müssen. </a:t>
            </a:r>
          </a:p>
          <a:p>
            <a:endParaRPr lang="de-AT" b="0" dirty="0"/>
          </a:p>
          <a:p>
            <a:r>
              <a:rPr lang="de-AT" b="0" dirty="0"/>
              <a:t>öffnen Sie die Taschenrechner-App auf Ihrem Smartphone, z.B.</a:t>
            </a:r>
          </a:p>
          <a:p>
            <a:pPr lvl="1"/>
            <a:r>
              <a:rPr lang="de-AT" b="0" dirty="0" err="1"/>
              <a:t>Iphone</a:t>
            </a:r>
            <a:r>
              <a:rPr lang="de-AT" dirty="0"/>
              <a:t>: 		=&gt; Dienstprogramme =&gt; Rechner</a:t>
            </a:r>
          </a:p>
          <a:p>
            <a:pPr lvl="1"/>
            <a:r>
              <a:rPr lang="de-AT" dirty="0"/>
              <a:t>Samsung: 	=&gt; Taschenrechner</a:t>
            </a:r>
            <a:endParaRPr lang="de-AT" b="0" dirty="0"/>
          </a:p>
          <a:p>
            <a:r>
              <a:rPr lang="de-AT" b="0" dirty="0"/>
              <a:t>Geben Sie den Betrag ein (hier 80) und tippen dann auf das Minuszeichen -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52D576-D4A7-417B-ADFD-58CAE0A2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Anwendung mit dem Smartphone</a:t>
            </a:r>
          </a:p>
        </p:txBody>
      </p:sp>
    </p:spTree>
    <p:extLst>
      <p:ext uri="{BB962C8B-B14F-4D97-AF65-F5344CB8AC3E}">
        <p14:creationId xmlns:p14="http://schemas.microsoft.com/office/powerpoint/2010/main" val="3273455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7F16390-8023-458A-B79E-CE5D8B42A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3" y="2852937"/>
            <a:ext cx="6147755" cy="300471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EE8D799-299C-4F72-AD27-E4E696B0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Anwendung mit dem Smartphone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07E8369-CAA8-4800-AAA0-9E5443C88809}"/>
              </a:ext>
            </a:extLst>
          </p:cNvPr>
          <p:cNvCxnSpPr/>
          <p:nvPr/>
        </p:nvCxnSpPr>
        <p:spPr bwMode="auto">
          <a:xfrm>
            <a:off x="6433574" y="2492896"/>
            <a:ext cx="288032" cy="504056"/>
          </a:xfrm>
          <a:prstGeom prst="straightConnector1">
            <a:avLst/>
          </a:prstGeom>
          <a:ln>
            <a:solidFill>
              <a:srgbClr val="860032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8A63EB6-4752-4C07-95A3-018BC0316264}"/>
              </a:ext>
            </a:extLst>
          </p:cNvPr>
          <p:cNvCxnSpPr>
            <a:cxnSpLocks/>
          </p:cNvCxnSpPr>
          <p:nvPr/>
        </p:nvCxnSpPr>
        <p:spPr bwMode="auto">
          <a:xfrm flipH="1">
            <a:off x="8006517" y="3861048"/>
            <a:ext cx="409581" cy="432048"/>
          </a:xfrm>
          <a:prstGeom prst="straightConnector1">
            <a:avLst/>
          </a:prstGeom>
          <a:ln>
            <a:solidFill>
              <a:srgbClr val="860032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E351D57-7CEA-46B2-8B57-A71167FBCE8A}"/>
              </a:ext>
            </a:extLst>
          </p:cNvPr>
          <p:cNvCxnSpPr>
            <a:cxnSpLocks/>
            <a:stCxn id="17" idx="1"/>
          </p:cNvCxnSpPr>
          <p:nvPr/>
        </p:nvCxnSpPr>
        <p:spPr bwMode="auto">
          <a:xfrm flipH="1">
            <a:off x="8006517" y="5105510"/>
            <a:ext cx="409580" cy="339715"/>
          </a:xfrm>
          <a:prstGeom prst="straightConnector1">
            <a:avLst/>
          </a:prstGeom>
          <a:ln>
            <a:solidFill>
              <a:srgbClr val="860032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181C827-1501-4970-8486-CE52DDD4ED9F}"/>
              </a:ext>
            </a:extLst>
          </p:cNvPr>
          <p:cNvSpPr/>
          <p:nvPr/>
        </p:nvSpPr>
        <p:spPr bwMode="auto">
          <a:xfrm>
            <a:off x="4777390" y="3501009"/>
            <a:ext cx="2448272" cy="2356643"/>
          </a:xfrm>
          <a:prstGeom prst="roundRect">
            <a:avLst/>
          </a:prstGeom>
          <a:noFill/>
          <a:ln>
            <a:solidFill>
              <a:srgbClr val="86003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2400">
              <a:solidFill>
                <a:schemeClr val="tx1"/>
              </a:solidFill>
              <a:latin typeface="Lucida Grande" pitchFamily="-109" charset="0"/>
              <a:ea typeface="Geneva" pitchFamily="-109" charset="-128"/>
              <a:cs typeface="Geneva" pitchFamily="-109" charset="-128"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FB96E78-A9BC-4DE9-9D41-0A96DD4A883A}"/>
              </a:ext>
            </a:extLst>
          </p:cNvPr>
          <p:cNvCxnSpPr>
            <a:cxnSpLocks/>
          </p:cNvCxnSpPr>
          <p:nvPr/>
        </p:nvCxnSpPr>
        <p:spPr bwMode="auto">
          <a:xfrm>
            <a:off x="4633374" y="2348880"/>
            <a:ext cx="936104" cy="1152128"/>
          </a:xfrm>
          <a:prstGeom prst="straightConnector1">
            <a:avLst/>
          </a:prstGeom>
          <a:ln>
            <a:solidFill>
              <a:srgbClr val="860032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4096255E-329B-4CCC-B3E8-D0B8E74F3E52}"/>
              </a:ext>
            </a:extLst>
          </p:cNvPr>
          <p:cNvSpPr txBox="1"/>
          <p:nvPr/>
        </p:nvSpPr>
        <p:spPr>
          <a:xfrm>
            <a:off x="5619018" y="2080469"/>
            <a:ext cx="2387498" cy="369332"/>
          </a:xfrm>
          <a:prstGeom prst="rect">
            <a:avLst/>
          </a:prstGeom>
          <a:ln>
            <a:solidFill>
              <a:srgbClr val="8600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/>
              <a:t>Prozentzeichen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38A79E5-F511-4C33-8692-B21015CE157E}"/>
              </a:ext>
            </a:extLst>
          </p:cNvPr>
          <p:cNvSpPr txBox="1"/>
          <p:nvPr/>
        </p:nvSpPr>
        <p:spPr>
          <a:xfrm>
            <a:off x="2575529" y="1910144"/>
            <a:ext cx="2387498" cy="369332"/>
          </a:xfrm>
          <a:prstGeom prst="rect">
            <a:avLst/>
          </a:prstGeom>
          <a:ln>
            <a:solidFill>
              <a:srgbClr val="8600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/>
              <a:t>Zahlenfeld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0402DC9-1179-4E5E-A9B0-75F21665015A}"/>
              </a:ext>
            </a:extLst>
          </p:cNvPr>
          <p:cNvSpPr txBox="1"/>
          <p:nvPr/>
        </p:nvSpPr>
        <p:spPr>
          <a:xfrm>
            <a:off x="8416098" y="3611991"/>
            <a:ext cx="1007771" cy="369332"/>
          </a:xfrm>
          <a:prstGeom prst="rect">
            <a:avLst/>
          </a:prstGeom>
          <a:ln>
            <a:solidFill>
              <a:srgbClr val="8600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/>
              <a:t>Minus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CE5EC4B-56B5-4BD9-A990-2E31469314B6}"/>
              </a:ext>
            </a:extLst>
          </p:cNvPr>
          <p:cNvSpPr txBox="1"/>
          <p:nvPr/>
        </p:nvSpPr>
        <p:spPr>
          <a:xfrm>
            <a:off x="8416098" y="4782344"/>
            <a:ext cx="1856367" cy="646331"/>
          </a:xfrm>
          <a:prstGeom prst="rect">
            <a:avLst/>
          </a:prstGeom>
          <a:ln>
            <a:solidFill>
              <a:srgbClr val="8600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/>
              <a:t>Gleichheits-zeichen</a:t>
            </a:r>
          </a:p>
        </p:txBody>
      </p:sp>
    </p:spTree>
    <p:extLst>
      <p:ext uri="{BB962C8B-B14F-4D97-AF65-F5344CB8AC3E}">
        <p14:creationId xmlns:p14="http://schemas.microsoft.com/office/powerpoint/2010/main" val="307690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D596DA9-AEB8-4123-BDD4-830C5FA1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0" dirty="0"/>
              <a:t>Geben Sie den Betrag im </a:t>
            </a:r>
            <a:r>
              <a:rPr lang="de-AT" dirty="0">
                <a:solidFill>
                  <a:srgbClr val="C00000"/>
                </a:solidFill>
              </a:rPr>
              <a:t>Zahlenfeld</a:t>
            </a:r>
            <a:r>
              <a:rPr lang="de-AT" b="0" dirty="0"/>
              <a:t> ein (hier: 80)</a:t>
            </a:r>
          </a:p>
          <a:p>
            <a:r>
              <a:rPr lang="de-AT" b="0" dirty="0"/>
              <a:t>Tippen Sie auf </a:t>
            </a:r>
            <a:r>
              <a:rPr lang="de-AT" dirty="0">
                <a:solidFill>
                  <a:srgbClr val="C00000"/>
                </a:solidFill>
              </a:rPr>
              <a:t>Minus</a:t>
            </a:r>
            <a:r>
              <a:rPr lang="de-AT" b="0" dirty="0"/>
              <a:t> (–)</a:t>
            </a:r>
          </a:p>
          <a:p>
            <a:r>
              <a:rPr lang="de-AT" b="0" dirty="0"/>
              <a:t>Geben Sie die Prozentzahl im </a:t>
            </a:r>
            <a:r>
              <a:rPr lang="de-AT" dirty="0">
                <a:solidFill>
                  <a:srgbClr val="C00000"/>
                </a:solidFill>
              </a:rPr>
              <a:t>Zahlenfeld</a:t>
            </a:r>
            <a:r>
              <a:rPr lang="de-AT" b="0" dirty="0"/>
              <a:t> an (hier: 25)</a:t>
            </a:r>
          </a:p>
          <a:p>
            <a:r>
              <a:rPr lang="de-AT" b="0" dirty="0"/>
              <a:t>Tippen Sie auf das </a:t>
            </a:r>
            <a:r>
              <a:rPr lang="de-AT" dirty="0">
                <a:solidFill>
                  <a:srgbClr val="C00000"/>
                </a:solidFill>
              </a:rPr>
              <a:t>Prozentzeichen</a:t>
            </a:r>
            <a:r>
              <a:rPr lang="de-AT" b="0" dirty="0"/>
              <a:t> (%)</a:t>
            </a:r>
          </a:p>
          <a:p>
            <a:r>
              <a:rPr lang="de-AT" b="0" dirty="0"/>
              <a:t>Tippen Sie auf das </a:t>
            </a:r>
            <a:r>
              <a:rPr lang="de-AT" dirty="0">
                <a:solidFill>
                  <a:srgbClr val="C00000"/>
                </a:solidFill>
              </a:rPr>
              <a:t>Gleichheitszeichen</a:t>
            </a:r>
            <a:r>
              <a:rPr lang="de-AT" b="0" dirty="0"/>
              <a:t> (=)</a:t>
            </a:r>
          </a:p>
          <a:p>
            <a:endParaRPr lang="de-AT" b="0" dirty="0"/>
          </a:p>
          <a:p>
            <a:r>
              <a:rPr lang="de-AT" b="0" dirty="0"/>
              <a:t>Fertig, das Ergebnis ist der Betrag, der zu bezahlen ist.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52D576-D4A7-417B-ADFD-58CAE0A2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Anwendung mit dem Smartphone</a:t>
            </a:r>
          </a:p>
        </p:txBody>
      </p:sp>
    </p:spTree>
    <p:extLst>
      <p:ext uri="{BB962C8B-B14F-4D97-AF65-F5344CB8AC3E}">
        <p14:creationId xmlns:p14="http://schemas.microsoft.com/office/powerpoint/2010/main" val="4169822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447F1C-2313-42AE-A76D-8F076914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Anwendung mit dem Smartphone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29FF70-92FF-4BC9-AAE0-E5FB4AD8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535" y="1874552"/>
            <a:ext cx="4293298" cy="3933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3EC05B-0CC2-4758-AE37-4AF68ABA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874552"/>
            <a:ext cx="4300142" cy="3933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8510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5523937-54D4-474A-B2B0-1E6FBFA26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Lösen Sie mit Hilfe der Taschenrechner-App vom Smartphone oder vom Tablet folgende Aufgabe:</a:t>
            </a:r>
          </a:p>
          <a:p>
            <a:endParaRPr lang="de-AT" dirty="0"/>
          </a:p>
          <a:p>
            <a:r>
              <a:rPr lang="de-AT" dirty="0"/>
              <a:t>Frau B sieht ein schönes Kleid. Das Kleid kostet 150 €. Heute gibt es 15 % Rabatt auf alles. Wie viel muss Frau B für das Kleid bezahlen?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4D8A6B-3BC6-40A7-BE3A-5793E5E3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Übung 1</a:t>
            </a:r>
          </a:p>
        </p:txBody>
      </p:sp>
    </p:spTree>
    <p:extLst>
      <p:ext uri="{BB962C8B-B14F-4D97-AF65-F5344CB8AC3E}">
        <p14:creationId xmlns:p14="http://schemas.microsoft.com/office/powerpoint/2010/main" val="61832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27CD31-52F0-4506-974A-4118AEC6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HERZLICH WILLKOMMEN</a:t>
            </a:r>
            <a:endParaRPr lang="de-AT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A5D7C-081C-4884-9A40-5C78D46D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 	</a:t>
            </a:r>
            <a:endParaRPr lang="de-AT" sz="3600" dirty="0"/>
          </a:p>
          <a:p>
            <a:pPr marL="0" indent="0">
              <a:buNone/>
            </a:pPr>
            <a:r>
              <a:rPr lang="de-AT" sz="3600" dirty="0"/>
              <a:t>        </a:t>
            </a:r>
            <a:endParaRPr lang="de-AT" sz="4000" dirty="0"/>
          </a:p>
          <a:p>
            <a:pPr marL="0" indent="0">
              <a:buNone/>
            </a:pPr>
            <a:endParaRPr lang="de-AT" sz="3600" dirty="0"/>
          </a:p>
          <a:p>
            <a:pPr marL="0" indent="0">
              <a:buNone/>
            </a:pPr>
            <a:endParaRPr lang="de-AT" sz="3600" dirty="0"/>
          </a:p>
          <a:p>
            <a:pPr marL="0" indent="0">
              <a:buNone/>
            </a:pPr>
            <a:endParaRPr lang="de-AT" sz="3600" dirty="0"/>
          </a:p>
          <a:p>
            <a:pPr marL="0" indent="0">
              <a:buNone/>
            </a:pPr>
            <a:endParaRPr lang="de-AT" sz="3600" dirty="0"/>
          </a:p>
          <a:p>
            <a:pPr marL="0" indent="0">
              <a:buNone/>
            </a:pPr>
            <a:endParaRPr lang="de-AT" sz="3200" dirty="0"/>
          </a:p>
        </p:txBody>
      </p:sp>
      <p:sp>
        <p:nvSpPr>
          <p:cNvPr id="4" name="Herz 3">
            <a:extLst>
              <a:ext uri="{FF2B5EF4-FFF2-40B4-BE49-F238E27FC236}">
                <a16:creationId xmlns:a16="http://schemas.microsoft.com/office/drawing/2014/main" id="{6F36DD1B-9331-46A6-8396-1E798DBCA07F}"/>
              </a:ext>
            </a:extLst>
          </p:cNvPr>
          <p:cNvSpPr/>
          <p:nvPr/>
        </p:nvSpPr>
        <p:spPr bwMode="auto">
          <a:xfrm>
            <a:off x="1093928" y="2991784"/>
            <a:ext cx="3168352" cy="2052228"/>
          </a:xfrm>
          <a:prstGeom prst="heart">
            <a:avLst/>
          </a:prstGeom>
          <a:solidFill>
            <a:srgbClr val="A39E26"/>
          </a:solidFill>
          <a:ln w="76200" cap="flat" cmpd="thickThin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 extrusionH="107950">
            <a:bevelT w="1270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2400" dirty="0">
              <a:solidFill>
                <a:srgbClr val="841770"/>
              </a:solidFill>
              <a:latin typeface="Lucida Grande" pitchFamily="-109" charset="0"/>
              <a:ea typeface="Geneva" pitchFamily="-109" charset="-128"/>
              <a:cs typeface="Geneva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682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7F4BF5B-CC80-438A-B259-409DE0611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Frau B sieht ein schönes Kleid. Das Kleid kostet 150 €. Heute gibt es 15 % Rabatt auf alles. Wie viel muss Frau B für das Kleid bezahlen?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43C84F-6041-446D-82A1-EDF41815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Übung 1 - Lösung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F2FF1E-D012-4FFD-B081-F367F04A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3356494"/>
            <a:ext cx="8183117" cy="3315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5FED2F2-4C27-4959-9323-2050B2B13C4C}"/>
              </a:ext>
            </a:extLst>
          </p:cNvPr>
          <p:cNvSpPr/>
          <p:nvPr/>
        </p:nvSpPr>
        <p:spPr bwMode="auto">
          <a:xfrm>
            <a:off x="8688288" y="4869160"/>
            <a:ext cx="1440160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2400">
              <a:latin typeface="Lucida Grande" pitchFamily="-109" charset="0"/>
              <a:ea typeface="Geneva" pitchFamily="-109" charset="-128"/>
              <a:cs typeface="Geneva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386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5523937-54D4-474A-B2B0-1E6FBFA26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Frau </a:t>
            </a:r>
            <a:r>
              <a:rPr lang="de-AT" dirty="0" err="1"/>
              <a:t>Frostigs</a:t>
            </a:r>
            <a:r>
              <a:rPr lang="de-AT" dirty="0"/>
              <a:t> Heizung wurde repariert. Die Rechnung beträgt 300 €. Frau Frostig erhält einen Sofortrabatt von 3 %. Wie viel Euro muss sie bezahlen?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4D8A6B-3BC6-40A7-BE3A-5793E5E3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Übung 2</a:t>
            </a:r>
          </a:p>
        </p:txBody>
      </p:sp>
    </p:spTree>
    <p:extLst>
      <p:ext uri="{BB962C8B-B14F-4D97-AF65-F5344CB8AC3E}">
        <p14:creationId xmlns:p14="http://schemas.microsoft.com/office/powerpoint/2010/main" val="1901481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5523937-54D4-474A-B2B0-1E6FBFA26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Frau </a:t>
            </a:r>
            <a:r>
              <a:rPr lang="de-AT" dirty="0" err="1"/>
              <a:t>Frostigs</a:t>
            </a:r>
            <a:r>
              <a:rPr lang="de-AT" dirty="0"/>
              <a:t> Heizung wurde repariert. Die Rechnung beträgt 300 €. Frau Frostig erhält einen Sofortrabatt von 3 %. Wie viel Euro muss sie bezahlen?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4D8A6B-3BC6-40A7-BE3A-5793E5E3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Übung 2 - Lösung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004BA0-34D6-4AE5-A924-14D1B2247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900"/>
          <a:stretch/>
        </p:blipFill>
        <p:spPr>
          <a:xfrm>
            <a:off x="2351584" y="3284984"/>
            <a:ext cx="7304690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1810F8-44AB-4D38-91D8-4439E3C9AB5E}"/>
              </a:ext>
            </a:extLst>
          </p:cNvPr>
          <p:cNvSpPr/>
          <p:nvPr/>
        </p:nvSpPr>
        <p:spPr bwMode="auto">
          <a:xfrm>
            <a:off x="8216114" y="4653136"/>
            <a:ext cx="1440160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2400">
              <a:latin typeface="Lucida Grande" pitchFamily="-109" charset="0"/>
              <a:ea typeface="Geneva" pitchFamily="-109" charset="-128"/>
              <a:cs typeface="Geneva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364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E9032C4-E762-4B7F-9B6C-35FC0E49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sz="3600" dirty="0"/>
              <a:t>Herzlichen Dank </a:t>
            </a:r>
          </a:p>
          <a:p>
            <a:pPr marL="0" indent="0" algn="ctr">
              <a:buNone/>
            </a:pPr>
            <a:r>
              <a:rPr lang="de-AT" sz="3600" dirty="0"/>
              <a:t>für die Teilnahme!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073F7C-553A-44BC-9117-714AFE46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546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AFA313-E5F8-4DEB-A1F5-FA6FD9B5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0" dirty="0"/>
              <a:t>Wo begegnet Ihnen im täglichen Leben der Begriff „Prozent“?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8D7ED9-25CE-4EB6-8A73-97A017F1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Erfahrungen und Wissen zum Thema</a:t>
            </a:r>
          </a:p>
        </p:txBody>
      </p:sp>
    </p:spTree>
    <p:extLst>
      <p:ext uri="{BB962C8B-B14F-4D97-AF65-F5344CB8AC3E}">
        <p14:creationId xmlns:p14="http://schemas.microsoft.com/office/powerpoint/2010/main" val="291072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211959-EB78-4F5B-876E-4ECACF2E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3789040"/>
            <a:ext cx="3001256" cy="2799622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CEBC3D-222A-43B7-B1C2-422FEC818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556792"/>
            <a:ext cx="8134672" cy="4464496"/>
          </a:xfrm>
        </p:spPr>
        <p:txBody>
          <a:bodyPr/>
          <a:lstStyle/>
          <a:p>
            <a:endParaRPr lang="de-AT" b="0" dirty="0"/>
          </a:p>
          <a:p>
            <a:pPr marL="0" indent="0">
              <a:buNone/>
            </a:pPr>
            <a:endParaRPr lang="de-AT" b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5E231B-99B2-476C-898E-82FCADC0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Erfahrung und Wissen zum Thema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CE21FAF-CFCE-4168-80AF-3536958D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005">
            <a:off x="1981095" y="1870379"/>
            <a:ext cx="421557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6003FA-E511-430C-99FC-2805A0628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764399"/>
            <a:ext cx="2338220" cy="332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48A1C7AA-39F3-4E86-9CAC-D3504A8F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02" y="3665396"/>
            <a:ext cx="1374746" cy="20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1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7AC3A-0752-4F7B-A838-EBE6DDED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 – der Begriff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39B6DF-EA3D-4208-AD31-B5D50AC72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Prozent bedeutet „von Hundert“</a:t>
            </a:r>
          </a:p>
          <a:p>
            <a:endParaRPr lang="de-AT" dirty="0"/>
          </a:p>
          <a:p>
            <a:r>
              <a:rPr lang="de-AT" dirty="0"/>
              <a:t>Vergleich: </a:t>
            </a:r>
          </a:p>
          <a:p>
            <a:pPr lvl="1"/>
            <a:r>
              <a:rPr lang="de-AT" dirty="0"/>
              <a:t>1 Euro = 100 </a:t>
            </a:r>
            <a:r>
              <a:rPr lang="de-AT" b="1" dirty="0"/>
              <a:t>Cent</a:t>
            </a:r>
          </a:p>
          <a:p>
            <a:pPr lvl="1"/>
            <a:r>
              <a:rPr lang="de-AT" dirty="0"/>
              <a:t>Jahrhundert im englischen: </a:t>
            </a:r>
            <a:r>
              <a:rPr lang="de-AT" b="1" dirty="0"/>
              <a:t>Cent</a:t>
            </a:r>
            <a:r>
              <a:rPr lang="de-AT" dirty="0"/>
              <a:t>ury (= 100 Jahre)</a:t>
            </a:r>
          </a:p>
          <a:p>
            <a:endParaRPr lang="de-AT" dirty="0"/>
          </a:p>
          <a:p>
            <a:r>
              <a:rPr lang="de-AT" dirty="0"/>
              <a:t>100 Prozent ist immer das Ganze</a:t>
            </a:r>
          </a:p>
          <a:p>
            <a:pPr lvl="1"/>
            <a:r>
              <a:rPr lang="de-AT" dirty="0"/>
              <a:t>Ein Pullover kostet 50 €. 50 € entsprechen 100 %.</a:t>
            </a:r>
          </a:p>
          <a:p>
            <a:pPr lvl="1"/>
            <a:r>
              <a:rPr lang="de-AT" dirty="0"/>
              <a:t>100 % von 50 €, das sind 50 €. 	</a:t>
            </a:r>
          </a:p>
          <a:p>
            <a:pPr lvl="1"/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999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7AC3A-0752-4F7B-A838-EBE6DDED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 – der Begriff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39B6DF-EA3D-4208-AD31-B5D50AC72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Schreibweise: %  (gesprochen: Prozent)</a:t>
            </a:r>
          </a:p>
          <a:p>
            <a:pPr lvl="1"/>
            <a:r>
              <a:rPr lang="de-AT" dirty="0"/>
              <a:t>auf der Tastatur: Shift-5</a:t>
            </a:r>
          </a:p>
          <a:p>
            <a:pPr marL="457200" lvl="1" indent="0">
              <a:buNone/>
            </a:pPr>
            <a:endParaRPr lang="de-AT" dirty="0"/>
          </a:p>
          <a:p>
            <a:pPr lvl="1"/>
            <a:r>
              <a:rPr lang="de-AT" dirty="0"/>
              <a:t>auf dem Tablet: antippen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dann % suchen und antippen </a:t>
            </a:r>
            <a:r>
              <a:rPr lang="de-AT" dirty="0">
                <a:sym typeface="Wingdings" panose="05000000000000000000" pitchFamily="2" charset="2"/>
              </a:rPr>
              <a:t></a:t>
            </a: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>
                <a:sym typeface="Wingdings" panose="05000000000000000000" pitchFamily="2" charset="2"/>
              </a:rPr>
              <a:t>Achtung: Je nach Tablet kann das %-Zeichen an einer anderen Stelle stehen!</a:t>
            </a: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88BC31-8983-4060-A8EF-736C179D7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8" b="39061"/>
          <a:stretch/>
        </p:blipFill>
        <p:spPr bwMode="auto">
          <a:xfrm>
            <a:off x="6102201" y="2126938"/>
            <a:ext cx="3444972" cy="78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F11466C6-306D-4B9C-AE17-7CEE75CCE1D4}"/>
              </a:ext>
            </a:extLst>
          </p:cNvPr>
          <p:cNvSpPr/>
          <p:nvPr/>
        </p:nvSpPr>
        <p:spPr bwMode="auto">
          <a:xfrm>
            <a:off x="7500651" y="2033969"/>
            <a:ext cx="648072" cy="669032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2400">
              <a:latin typeface="Lucida Grande" pitchFamily="-109" charset="0"/>
              <a:ea typeface="Geneva" pitchFamily="-109" charset="-128"/>
              <a:cs typeface="Geneva" pitchFamily="-109" charset="-128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D4F84A4-E6D0-489D-8941-77932A6FB95A}"/>
              </a:ext>
            </a:extLst>
          </p:cNvPr>
          <p:cNvCxnSpPr>
            <a:cxnSpLocks/>
          </p:cNvCxnSpPr>
          <p:nvPr/>
        </p:nvCxnSpPr>
        <p:spPr bwMode="auto">
          <a:xfrm flipV="1">
            <a:off x="4145872" y="2430753"/>
            <a:ext cx="3354779" cy="272248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036A383D-9795-4E29-9A94-F2E2477F4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968" y="4312804"/>
            <a:ext cx="5309474" cy="125288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1271196-445C-4754-B3E2-E2E2DB9B5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767" y="3181760"/>
            <a:ext cx="1492855" cy="429943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8894C43-E538-47ED-862A-D08D64B9562E}"/>
              </a:ext>
            </a:extLst>
          </p:cNvPr>
          <p:cNvSpPr/>
          <p:nvPr/>
        </p:nvSpPr>
        <p:spPr bwMode="auto">
          <a:xfrm>
            <a:off x="4724885" y="3210837"/>
            <a:ext cx="432048" cy="42994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2400">
              <a:latin typeface="Lucida Grande" pitchFamily="-109" charset="0"/>
              <a:ea typeface="Geneva" pitchFamily="-109" charset="-128"/>
              <a:cs typeface="Geneva" pitchFamily="-109" charset="-128"/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65612B7-AB1E-4ECD-A24C-1CEFF4EE664E}"/>
              </a:ext>
            </a:extLst>
          </p:cNvPr>
          <p:cNvCxnSpPr>
            <a:cxnSpLocks/>
          </p:cNvCxnSpPr>
          <p:nvPr/>
        </p:nvCxnSpPr>
        <p:spPr bwMode="auto">
          <a:xfrm flipH="1">
            <a:off x="5192436" y="3219715"/>
            <a:ext cx="576064" cy="186701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C66E978F-F6C3-4821-B0D7-288BF74A11AA}"/>
              </a:ext>
            </a:extLst>
          </p:cNvPr>
          <p:cNvSpPr/>
          <p:nvPr/>
        </p:nvSpPr>
        <p:spPr bwMode="auto">
          <a:xfrm>
            <a:off x="4701466" y="4652078"/>
            <a:ext cx="497184" cy="57433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2400">
              <a:latin typeface="Lucida Grande" pitchFamily="-109" charset="0"/>
              <a:ea typeface="Geneva" pitchFamily="-109" charset="-128"/>
              <a:cs typeface="Geneva" pitchFamily="-109" charset="-128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58C2A13-0ACE-4E82-8F6D-B75D8EFC993F}"/>
              </a:ext>
            </a:extLst>
          </p:cNvPr>
          <p:cNvCxnSpPr>
            <a:cxnSpLocks/>
          </p:cNvCxnSpPr>
          <p:nvPr/>
        </p:nvCxnSpPr>
        <p:spPr bwMode="auto">
          <a:xfrm>
            <a:off x="3935760" y="4232923"/>
            <a:ext cx="765706" cy="504056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8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3B204-5AE7-409E-B013-AE213051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verstehen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F6F7A6C-A680-4CCE-9206-30CD39B98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1204" y="2850554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491A453-FD8E-49A8-9A7A-C33C119B4374}"/>
              </a:ext>
            </a:extLst>
          </p:cNvPr>
          <p:cNvSpPr txBox="1"/>
          <p:nvPr/>
        </p:nvSpPr>
        <p:spPr>
          <a:xfrm>
            <a:off x="3074134" y="2060848"/>
            <a:ext cx="293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1 % = 1 von 100</a:t>
            </a:r>
          </a:p>
        </p:txBody>
      </p:sp>
    </p:spTree>
    <p:extLst>
      <p:ext uri="{BB962C8B-B14F-4D97-AF65-F5344CB8AC3E}">
        <p14:creationId xmlns:p14="http://schemas.microsoft.com/office/powerpoint/2010/main" val="38326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3B204-5AE7-409E-B013-AE213051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Prozente verstehen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F6F7A6C-A680-4CCE-9206-30CD39B98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1204" y="2850554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rgbClr val="86003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491A453-FD8E-49A8-9A7A-C33C119B4374}"/>
              </a:ext>
            </a:extLst>
          </p:cNvPr>
          <p:cNvSpPr txBox="1"/>
          <p:nvPr/>
        </p:nvSpPr>
        <p:spPr>
          <a:xfrm>
            <a:off x="3074134" y="2060848"/>
            <a:ext cx="293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10 % = 10 von 100</a:t>
            </a:r>
          </a:p>
        </p:txBody>
      </p:sp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AE19BC1A-A3A6-4DA1-8A5B-F8164BF853A6}"/>
              </a:ext>
            </a:extLst>
          </p:cNvPr>
          <p:cNvGraphicFramePr>
            <a:graphicFrameLocks/>
          </p:cNvGraphicFramePr>
          <p:nvPr/>
        </p:nvGraphicFramePr>
        <p:xfrm>
          <a:off x="6654366" y="2850554"/>
          <a:ext cx="2754003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5">
                  <a:extLst>
                    <a:ext uri="{9D8B030D-6E8A-4147-A177-3AD203B41FA5}">
                      <a16:colId xmlns:a16="http://schemas.microsoft.com/office/drawing/2014/main" val="2152202197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381385178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741223981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173156986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818006669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76191223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924617605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747378010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2361541482"/>
                    </a:ext>
                  </a:extLst>
                </a:gridCol>
                <a:gridCol w="275012">
                  <a:extLst>
                    <a:ext uri="{9D8B030D-6E8A-4147-A177-3AD203B41FA5}">
                      <a16:colId xmlns:a16="http://schemas.microsoft.com/office/drawing/2014/main" val="3076798086"/>
                    </a:ext>
                  </a:extLst>
                </a:gridCol>
              </a:tblGrid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466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4408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47032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7439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8702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82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2155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20636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91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97219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1E74EB98-4623-4608-9186-BBD58DA93B40}"/>
              </a:ext>
            </a:extLst>
          </p:cNvPr>
          <p:cNvSpPr txBox="1"/>
          <p:nvPr/>
        </p:nvSpPr>
        <p:spPr>
          <a:xfrm>
            <a:off x="6619304" y="2060848"/>
            <a:ext cx="293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10 % = 1 von 10 </a:t>
            </a:r>
          </a:p>
        </p:txBody>
      </p:sp>
    </p:spTree>
    <p:extLst>
      <p:ext uri="{BB962C8B-B14F-4D97-AF65-F5344CB8AC3E}">
        <p14:creationId xmlns:p14="http://schemas.microsoft.com/office/powerpoint/2010/main" val="45634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Facett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1770"/>
      </a:accent1>
      <a:accent2>
        <a:srgbClr val="A39E26"/>
      </a:accent2>
      <a:accent3>
        <a:srgbClr val="DCDC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1089</Words>
  <Application>Microsoft Office PowerPoint</Application>
  <PresentationFormat>Breitbild</PresentationFormat>
  <Paragraphs>219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Calibri</vt:lpstr>
      <vt:lpstr>Lucida Grande</vt:lpstr>
      <vt:lpstr>Trebuchet MS</vt:lpstr>
      <vt:lpstr>Wingdings 3</vt:lpstr>
      <vt:lpstr>Facette</vt:lpstr>
      <vt:lpstr>PowerPoint-Präsentation</vt:lpstr>
      <vt:lpstr>Prozentrechnung im Alltag</vt:lpstr>
      <vt:lpstr>HERZLICH WILLKOMMEN</vt:lpstr>
      <vt:lpstr>Erfahrungen und Wissen zum Thema</vt:lpstr>
      <vt:lpstr>Erfahrung und Wissen zum Thema</vt:lpstr>
      <vt:lpstr>Prozent – der Begriff</vt:lpstr>
      <vt:lpstr>Prozent – der Begriff</vt:lpstr>
      <vt:lpstr>Prozente verstehen</vt:lpstr>
      <vt:lpstr>Prozente verstehen</vt:lpstr>
      <vt:lpstr>Prozente verstehen</vt:lpstr>
      <vt:lpstr>Prozente verstehen</vt:lpstr>
      <vt:lpstr>Prozente verstehen</vt:lpstr>
      <vt:lpstr>Prozente im Alltag</vt:lpstr>
      <vt:lpstr>Prozente im Alltag - Übung</vt:lpstr>
      <vt:lpstr>Prozente verstehen</vt:lpstr>
      <vt:lpstr>Prozente im Alltag – 10 %</vt:lpstr>
      <vt:lpstr>Prozente im Alltag – 10 %</vt:lpstr>
      <vt:lpstr>Prozente im Alltag – 10 %</vt:lpstr>
      <vt:lpstr>Prozente im Alltag – 50 %, 25 % und 20 %</vt:lpstr>
      <vt:lpstr>Prozente im Alltag – 10 % und 20 %</vt:lpstr>
      <vt:lpstr>Prozente im Alltag – 50 % und 25 %</vt:lpstr>
      <vt:lpstr>Prozente im Alltag – 200 %</vt:lpstr>
      <vt:lpstr>Prozente im Alltag - Übung</vt:lpstr>
      <vt:lpstr>Anwendungsbeispiel</vt:lpstr>
      <vt:lpstr>Anwendung mit dem Smartphone</vt:lpstr>
      <vt:lpstr>Anwendung mit dem Smartphone</vt:lpstr>
      <vt:lpstr>Anwendung mit dem Smartphone</vt:lpstr>
      <vt:lpstr>Anwendung mit dem Smartphone</vt:lpstr>
      <vt:lpstr>Übung 1</vt:lpstr>
      <vt:lpstr>Übung 1 - Lösung</vt:lpstr>
      <vt:lpstr>Übung 2</vt:lpstr>
      <vt:lpstr>Übung 2 - Lösung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Britta Ungermanns</dc:creator>
  <cp:lastModifiedBy>Britta Ungermanns</cp:lastModifiedBy>
  <cp:revision>333</cp:revision>
  <dcterms:created xsi:type="dcterms:W3CDTF">2020-03-18T08:53:30Z</dcterms:created>
  <dcterms:modified xsi:type="dcterms:W3CDTF">2021-11-22T06:46:24Z</dcterms:modified>
</cp:coreProperties>
</file>